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5"/>
  </p:notes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  <p:sldId id="263" r:id="rId9"/>
    <p:sldId id="264" r:id="rId10"/>
    <p:sldId id="265" r:id="rId11"/>
    <p:sldId id="275" r:id="rId12"/>
    <p:sldId id="277" r:id="rId13"/>
    <p:sldId id="285" r:id="rId14"/>
    <p:sldId id="279" r:id="rId15"/>
    <p:sldId id="280" r:id="rId16"/>
    <p:sldId id="281" r:id="rId17"/>
    <p:sldId id="286" r:id="rId18"/>
    <p:sldId id="282" r:id="rId19"/>
    <p:sldId id="287" r:id="rId20"/>
    <p:sldId id="283" r:id="rId21"/>
    <p:sldId id="284" r:id="rId22"/>
    <p:sldId id="288" r:id="rId23"/>
    <p:sldId id="267" r:id="rId24"/>
    <p:sldId id="268" r:id="rId25"/>
    <p:sldId id="269" r:id="rId26"/>
    <p:sldId id="270" r:id="rId27"/>
    <p:sldId id="271" r:id="rId28"/>
    <p:sldId id="292" r:id="rId29"/>
    <p:sldId id="272" r:id="rId30"/>
    <p:sldId id="278" r:id="rId31"/>
    <p:sldId id="289" r:id="rId32"/>
    <p:sldId id="290" r:id="rId33"/>
    <p:sldId id="291" r:id="rId34"/>
    <p:sldId id="293" r:id="rId35"/>
    <p:sldId id="296" r:id="rId36"/>
    <p:sldId id="297" r:id="rId37"/>
    <p:sldId id="299" r:id="rId38"/>
    <p:sldId id="300" r:id="rId39"/>
    <p:sldId id="301" r:id="rId40"/>
    <p:sldId id="303" r:id="rId41"/>
    <p:sldId id="305" r:id="rId42"/>
    <p:sldId id="304" r:id="rId43"/>
    <p:sldId id="306" r:id="rId4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42" autoAdjust="0"/>
    <p:restoredTop sz="94626" autoAdjust="0"/>
  </p:normalViewPr>
  <p:slideViewPr>
    <p:cSldViewPr>
      <p:cViewPr>
        <p:scale>
          <a:sx n="66" d="100"/>
          <a:sy n="66" d="100"/>
        </p:scale>
        <p:origin x="-78" y="-4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E200DB-AFDD-45B3-9AC0-2B70D5031015}" type="datetimeFigureOut">
              <a:rPr lang="en-US" smtClean="0"/>
              <a:pPr/>
              <a:t>11/24/2008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22A23F-03EC-4206-9D57-2C4117A684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74325-EF44-4645-B70A-D29CA21A3428}" type="datetimeFigureOut">
              <a:rPr lang="en-US" smtClean="0"/>
              <a:pPr/>
              <a:t>11/24/2008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811A7-DC71-4FDB-9049-902D96612B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74325-EF44-4645-B70A-D29CA21A3428}" type="datetimeFigureOut">
              <a:rPr lang="en-US" smtClean="0"/>
              <a:pPr/>
              <a:t>11/24/2008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811A7-DC71-4FDB-9049-902D96612B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74325-EF44-4645-B70A-D29CA21A3428}" type="datetimeFigureOut">
              <a:rPr lang="en-US" smtClean="0"/>
              <a:pPr/>
              <a:t>11/24/2008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811A7-DC71-4FDB-9049-902D96612B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>
            <a:lvl1pPr>
              <a:buNone/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74325-EF44-4645-B70A-D29CA21A3428}" type="datetimeFigureOut">
              <a:rPr lang="en-US" smtClean="0"/>
              <a:pPr/>
              <a:t>11/24/2008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811A7-DC71-4FDB-9049-902D96612B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74325-EF44-4645-B70A-D29CA21A3428}" type="datetimeFigureOut">
              <a:rPr lang="en-US" smtClean="0"/>
              <a:pPr/>
              <a:t>11/24/2008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811A7-DC71-4FDB-9049-902D96612B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74325-EF44-4645-B70A-D29CA21A3428}" type="datetimeFigureOut">
              <a:rPr lang="en-US" smtClean="0"/>
              <a:pPr/>
              <a:t>11/24/2008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811A7-DC71-4FDB-9049-902D96612B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74325-EF44-4645-B70A-D29CA21A3428}" type="datetimeFigureOut">
              <a:rPr lang="en-US" smtClean="0"/>
              <a:pPr/>
              <a:t>11/24/2008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811A7-DC71-4FDB-9049-902D96612B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74325-EF44-4645-B70A-D29CA21A3428}" type="datetimeFigureOut">
              <a:rPr lang="en-US" smtClean="0"/>
              <a:pPr/>
              <a:t>11/24/2008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811A7-DC71-4FDB-9049-902D96612B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74325-EF44-4645-B70A-D29CA21A3428}" type="datetimeFigureOut">
              <a:rPr lang="en-US" smtClean="0"/>
              <a:pPr/>
              <a:t>11/24/2008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811A7-DC71-4FDB-9049-902D96612B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74325-EF44-4645-B70A-D29CA21A3428}" type="datetimeFigureOut">
              <a:rPr lang="en-US" smtClean="0"/>
              <a:pPr/>
              <a:t>11/24/2008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811A7-DC71-4FDB-9049-902D96612B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74325-EF44-4645-B70A-D29CA21A3428}" type="datetimeFigureOut">
              <a:rPr lang="en-US" smtClean="0"/>
              <a:pPr/>
              <a:t>11/24/2008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811A7-DC71-4FDB-9049-902D96612B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74325-EF44-4645-B70A-D29CA21A3428}" type="datetimeFigureOut">
              <a:rPr lang="en-US" smtClean="0"/>
              <a:pPr/>
              <a:t>11/24/2008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5811A7-DC71-4FDB-9049-902D96612B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stageshrt.doc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hyperlink" Target="http://webspace.ship.edu/thbrig/DynamicProgramming/Knapsack%20Program/index.html" TargetMode="Externa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hangingPunct="0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Chapter 13 </a:t>
            </a:r>
            <a:br>
              <a:rPr lang="en-US" dirty="0" smtClean="0"/>
            </a:br>
            <a:r>
              <a:rPr lang="en-US" dirty="0" smtClean="0"/>
              <a:t>DETERMINISTIC DYNAMIC PROGRAMMING</a:t>
            </a:r>
            <a:br>
              <a:rPr lang="en-US" dirty="0" smtClean="0"/>
            </a:br>
            <a:r>
              <a:rPr lang="en-US" dirty="0" smtClean="0"/>
              <a:t> 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96200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Math 305 2008</a:t>
            </a:r>
          </a:p>
          <a:p>
            <a:endParaRPr lang="en-US" sz="2400" dirty="0" smtClean="0">
              <a:solidFill>
                <a:schemeClr val="tx1"/>
              </a:solidFill>
            </a:endParaRPr>
          </a:p>
          <a:p>
            <a:r>
              <a:rPr lang="en-US" sz="2400" dirty="0" smtClean="0">
                <a:solidFill>
                  <a:schemeClr val="tx1"/>
                </a:solidFill>
              </a:rPr>
              <a:t>We will cover 9.1-9.4 plus some material not in the text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0"/>
            <a:ext cx="8229600" cy="5821363"/>
          </a:xfrm>
        </p:spPr>
        <p:txBody>
          <a:bodyPr/>
          <a:lstStyle/>
          <a:p>
            <a:r>
              <a:rPr lang="en-US" smtClean="0"/>
              <a:t> Shortest route:</a:t>
            </a:r>
          </a:p>
          <a:p>
            <a:endParaRPr lang="en-US" smtClean="0"/>
          </a:p>
          <a:p>
            <a:r>
              <a:rPr lang="en-US" smtClean="0"/>
              <a:t>                                                                           1 -&gt; 3</a:t>
            </a:r>
          </a:p>
          <a:p>
            <a:endParaRPr lang="en-US" smtClean="0"/>
          </a:p>
          <a:p>
            <a:endParaRPr lang="en-US" smtClean="0"/>
          </a:p>
          <a:p>
            <a:r>
              <a:rPr lang="en-US" smtClean="0"/>
              <a:t>                                                                            3-&gt;7</a:t>
            </a:r>
          </a:p>
          <a:p>
            <a:endParaRPr lang="en-US" smtClean="0"/>
          </a:p>
          <a:p>
            <a:endParaRPr lang="en-US" smtClean="0"/>
          </a:p>
          <a:p>
            <a:r>
              <a:rPr lang="en-US" smtClean="0"/>
              <a:t>                                                               7 -&gt; 9</a:t>
            </a:r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r>
              <a:rPr lang="en-US" smtClean="0"/>
              <a:t>                                              9-&gt;10</a:t>
            </a:r>
          </a:p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09600" y="457200"/>
          <a:ext cx="44196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6600"/>
                <a:gridCol w="736600"/>
                <a:gridCol w="736600"/>
                <a:gridCol w="736600"/>
                <a:gridCol w="736600"/>
                <a:gridCol w="736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s\x</a:t>
                      </a:r>
                      <a:r>
                        <a:rPr lang="en-US" baseline="-25000" smtClean="0"/>
                        <a:t>1</a:t>
                      </a:r>
                      <a:endParaRPr lang="en-US" baseline="-25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f</a:t>
                      </a:r>
                      <a:r>
                        <a:rPr lang="en-US" baseline="-25000" smtClean="0"/>
                        <a:t>1</a:t>
                      </a:r>
                      <a:r>
                        <a:rPr lang="en-US" smtClean="0"/>
                        <a:t>(s)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x</a:t>
                      </a:r>
                      <a:r>
                        <a:rPr lang="en-US" baseline="-25000" smtClean="0"/>
                        <a:t>1</a:t>
                      </a:r>
                      <a:r>
                        <a:rPr lang="en-US" smtClean="0"/>
                        <a:t>*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18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17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19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17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3</a:t>
                      </a:r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09600" y="1412240"/>
          <a:ext cx="4343400" cy="1559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/>
                <a:gridCol w="723900"/>
                <a:gridCol w="723900"/>
                <a:gridCol w="723900"/>
                <a:gridCol w="723900"/>
                <a:gridCol w="723900"/>
              </a:tblGrid>
              <a:tr h="389890">
                <a:tc>
                  <a:txBody>
                    <a:bodyPr/>
                    <a:lstStyle/>
                    <a:p>
                      <a:r>
                        <a:rPr lang="en-US" smtClean="0"/>
                        <a:t>s\x</a:t>
                      </a:r>
                      <a:r>
                        <a:rPr lang="en-US" baseline="-25000" smtClean="0"/>
                        <a:t>2</a:t>
                      </a:r>
                      <a:endParaRPr lang="en-US" baseline="-25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6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7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</a:t>
                      </a:r>
                      <a:r>
                        <a:rPr lang="en-US" sz="1800" b="1" kern="1200" baseline="-250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1800" b="1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*(s)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x</a:t>
                      </a:r>
                      <a:r>
                        <a:rPr lang="en-US" baseline="-25000" smtClean="0"/>
                        <a:t>2</a:t>
                      </a:r>
                      <a:r>
                        <a:rPr lang="en-US" smtClean="0"/>
                        <a:t>*</a:t>
                      </a:r>
                      <a:endParaRPr lang="en-US"/>
                    </a:p>
                  </a:txBody>
                  <a:tcPr/>
                </a:tc>
              </a:tr>
              <a:tr h="389890">
                <a:tc>
                  <a:txBody>
                    <a:bodyPr/>
                    <a:lstStyle/>
                    <a:p>
                      <a:r>
                        <a:rPr lang="en-US" smtClean="0"/>
                        <a:t>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18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16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-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16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6</a:t>
                      </a:r>
                      <a:endParaRPr lang="en-US"/>
                    </a:p>
                  </a:txBody>
                  <a:tcPr/>
                </a:tc>
              </a:tr>
              <a:tr h="389890">
                <a:tc>
                  <a:txBody>
                    <a:bodyPr/>
                    <a:lstStyle/>
                    <a:p>
                      <a:r>
                        <a:rPr lang="en-US" smtClean="0"/>
                        <a:t>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7</a:t>
                      </a:r>
                      <a:endParaRPr lang="en-US"/>
                    </a:p>
                  </a:txBody>
                  <a:tcPr/>
                </a:tc>
              </a:tr>
              <a:tr h="389890">
                <a:tc>
                  <a:txBody>
                    <a:bodyPr/>
                    <a:lstStyle/>
                    <a:p>
                      <a:r>
                        <a:rPr lang="en-US" smtClean="0"/>
                        <a:t>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-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19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18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18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7</a:t>
                      </a:r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09600" y="3164840"/>
          <a:ext cx="3810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"/>
                <a:gridCol w="701040"/>
                <a:gridCol w="762000"/>
                <a:gridCol w="1005840"/>
                <a:gridCol w="51816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s\x</a:t>
                      </a:r>
                      <a:r>
                        <a:rPr lang="en-US" baseline="-25000" smtClean="0"/>
                        <a:t>3</a:t>
                      </a:r>
                      <a:endParaRPr lang="en-US" baseline="-25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8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9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f</a:t>
                      </a:r>
                      <a:r>
                        <a:rPr lang="en-US" baseline="-25000" smtClean="0"/>
                        <a:t>3</a:t>
                      </a:r>
                      <a:r>
                        <a:rPr lang="en-US" smtClean="0"/>
                        <a:t>*(s)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x</a:t>
                      </a:r>
                      <a:r>
                        <a:rPr lang="en-US" baseline="-25000" smtClean="0"/>
                        <a:t>3</a:t>
                      </a:r>
                      <a:r>
                        <a:rPr lang="en-US" smtClean="0"/>
                        <a:t>*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8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9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8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8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6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8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8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7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8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9</a:t>
                      </a:r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609600" y="4953000"/>
          <a:ext cx="2819400" cy="1143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9800"/>
                <a:gridCol w="939800"/>
                <a:gridCol w="939800"/>
              </a:tblGrid>
              <a:tr h="381000">
                <a:tc>
                  <a:txBody>
                    <a:bodyPr/>
                    <a:lstStyle/>
                    <a:p>
                      <a:r>
                        <a:rPr lang="en-US" smtClean="0"/>
                        <a:t>s\x</a:t>
                      </a:r>
                      <a:r>
                        <a:rPr lang="en-US" baseline="-25000" smtClean="0"/>
                        <a:t>4</a:t>
                      </a:r>
                      <a:endParaRPr lang="en-US" baseline="-25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f</a:t>
                      </a:r>
                      <a:r>
                        <a:rPr lang="en-US" baseline="-25000" smtClean="0"/>
                        <a:t>4</a:t>
                      </a:r>
                      <a:r>
                        <a:rPr lang="en-US" smtClean="0"/>
                        <a:t>*(s)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x</a:t>
                      </a:r>
                      <a:r>
                        <a:rPr lang="en-US" baseline="-25000" smtClean="0"/>
                        <a:t>4</a:t>
                      </a:r>
                      <a:r>
                        <a:rPr lang="en-US" smtClean="0"/>
                        <a:t>*</a:t>
                      </a:r>
                      <a:endParaRPr lang="en-US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smtClean="0"/>
                        <a:t>8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10</a:t>
                      </a:r>
                      <a:endParaRPr lang="en-US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smtClean="0"/>
                        <a:t>9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10</a:t>
                      </a:r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9" name="Content Placeholder 3" descr="stage.jpg"/>
          <p:cNvPicPr>
            <a:picLocks noChangeAspect="1"/>
          </p:cNvPicPr>
          <p:nvPr/>
        </p:nvPicPr>
        <p:blipFill>
          <a:blip r:embed="rId2"/>
          <a:srcRect b="20426"/>
          <a:stretch>
            <a:fillRect/>
          </a:stretch>
        </p:blipFill>
        <p:spPr>
          <a:xfrm>
            <a:off x="4572000" y="4333875"/>
            <a:ext cx="4540491" cy="23774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Computational Efficiency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mtClean="0"/>
              <a:t>This method? 16 additions, 9 </a:t>
            </a:r>
          </a:p>
          <a:p>
            <a:r>
              <a:rPr lang="en-US" smtClean="0"/>
              <a:t>     comparisons</a:t>
            </a:r>
          </a:p>
          <a:p>
            <a:endParaRPr lang="en-US" smtClean="0"/>
          </a:p>
          <a:p>
            <a:r>
              <a:rPr lang="en-US" smtClean="0"/>
              <a:t>How else could we solve this?</a:t>
            </a:r>
          </a:p>
          <a:p>
            <a:pPr lvl="1"/>
            <a:r>
              <a:rPr lang="en-US" smtClean="0"/>
              <a:t>list all paths  (14) and total </a:t>
            </a:r>
          </a:p>
          <a:p>
            <a:pPr lvl="1">
              <a:buNone/>
            </a:pPr>
            <a:r>
              <a:rPr lang="en-US" smtClean="0"/>
              <a:t>      # additions (3 on each) =&gt; 42</a:t>
            </a:r>
          </a:p>
          <a:p>
            <a:pPr lvl="1"/>
            <a:r>
              <a:rPr lang="en-US" smtClean="0">
                <a:hlinkClick r:id="rId2" action="ppaction://hlinkfile"/>
              </a:rPr>
              <a:t>shortest route </a:t>
            </a:r>
            <a:r>
              <a:rPr lang="en-US" smtClean="0"/>
              <a:t>? </a:t>
            </a:r>
          </a:p>
          <a:p>
            <a:endParaRPr lang="en-US" smtClean="0"/>
          </a:p>
          <a:p>
            <a:endParaRPr lang="en-US" smtClean="0"/>
          </a:p>
          <a:p>
            <a:r>
              <a:rPr lang="en-US" smtClean="0"/>
              <a:t>Compare n+1 stages with n choices at each stage except last</a:t>
            </a:r>
          </a:p>
          <a:p>
            <a:r>
              <a:rPr lang="en-US" smtClean="0"/>
              <a:t>Dynamic programming:  n nodes with n additions each =n</a:t>
            </a:r>
            <a:r>
              <a:rPr lang="en-US" baseline="30000" smtClean="0"/>
              <a:t>2</a:t>
            </a:r>
            <a:r>
              <a:rPr lang="en-US" smtClean="0"/>
              <a:t>  </a:t>
            </a:r>
          </a:p>
          <a:p>
            <a:r>
              <a:rPr lang="en-US" smtClean="0"/>
              <a:t>Exhaustive search: n</a:t>
            </a:r>
            <a:r>
              <a:rPr lang="en-US" baseline="30000" smtClean="0"/>
              <a:t>n </a:t>
            </a:r>
            <a:r>
              <a:rPr lang="en-US" smtClean="0"/>
              <a:t> paths with n additions = n</a:t>
            </a:r>
            <a:r>
              <a:rPr lang="en-US" baseline="30000" smtClean="0"/>
              <a:t>n+1</a:t>
            </a:r>
            <a:endParaRPr lang="en-US" smtClean="0"/>
          </a:p>
          <a:p>
            <a:r>
              <a:rPr lang="en-US" smtClean="0"/>
              <a:t>E.g. n=10: 100 versus 10</a:t>
            </a:r>
            <a:r>
              <a:rPr lang="en-US" baseline="30000" smtClean="0"/>
              <a:t>11</a:t>
            </a:r>
            <a:endParaRPr lang="en-US" baseline="30000"/>
          </a:p>
        </p:txBody>
      </p:sp>
      <p:pic>
        <p:nvPicPr>
          <p:cNvPr id="6" name="Content Placeholder 3" descr="stage.jpg"/>
          <p:cNvPicPr>
            <a:picLocks noChangeAspect="1"/>
          </p:cNvPicPr>
          <p:nvPr/>
        </p:nvPicPr>
        <p:blipFill>
          <a:blip r:embed="rId3"/>
          <a:srcRect b="20426"/>
          <a:stretch>
            <a:fillRect/>
          </a:stretch>
        </p:blipFill>
        <p:spPr>
          <a:xfrm>
            <a:off x="4419600" y="899160"/>
            <a:ext cx="4540491" cy="23774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13.3 Inventory Theory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mtClean="0"/>
              <a:t>What is inventory?</a:t>
            </a:r>
          </a:p>
          <a:p>
            <a:pPr lvl="1"/>
            <a:r>
              <a:rPr lang="en-US" smtClean="0"/>
              <a:t>something that is produced</a:t>
            </a:r>
          </a:p>
          <a:p>
            <a:pPr lvl="1"/>
            <a:r>
              <a:rPr lang="en-US" smtClean="0"/>
              <a:t>has a demand</a:t>
            </a:r>
          </a:p>
          <a:p>
            <a:pPr lvl="1"/>
            <a:r>
              <a:rPr lang="en-US" smtClean="0"/>
              <a:t>needs to be stored until used</a:t>
            </a:r>
          </a:p>
          <a:p>
            <a:pPr lvl="1"/>
            <a:r>
              <a:rPr lang="en-US" smtClean="0"/>
              <a:t>cookies at Dories, beer at the Fargo, flash drives at the bookstore</a:t>
            </a:r>
          </a:p>
          <a:p>
            <a:r>
              <a:rPr lang="en-US" smtClean="0"/>
              <a:t>What is an inventory policy?</a:t>
            </a:r>
          </a:p>
          <a:p>
            <a:pPr lvl="1"/>
            <a:r>
              <a:rPr lang="en-US" smtClean="0"/>
              <a:t>when to order/produce more</a:t>
            </a:r>
          </a:p>
          <a:p>
            <a:pPr lvl="1"/>
            <a:r>
              <a:rPr lang="en-US" smtClean="0"/>
              <a:t>how much at a time</a:t>
            </a:r>
          </a:p>
          <a:p>
            <a:r>
              <a:rPr lang="en-US" smtClean="0"/>
              <a:t>What costs are associated with inventory?</a:t>
            </a:r>
          </a:p>
          <a:p>
            <a:pPr lvl="1"/>
            <a:r>
              <a:rPr lang="en-US" smtClean="0"/>
              <a:t>cost per unit  (variable)</a:t>
            </a:r>
          </a:p>
          <a:p>
            <a:pPr lvl="1"/>
            <a:r>
              <a:rPr lang="en-US" smtClean="0"/>
              <a:t>setup  or ordering</a:t>
            </a:r>
          </a:p>
          <a:p>
            <a:pPr lvl="1"/>
            <a:r>
              <a:rPr lang="en-US" smtClean="0"/>
              <a:t>holding</a:t>
            </a:r>
          </a:p>
          <a:p>
            <a:pPr lvl="1"/>
            <a:r>
              <a:rPr lang="en-US" smtClean="0"/>
              <a:t>shortage</a:t>
            </a:r>
          </a:p>
          <a:p>
            <a:endParaRPr lang="en-US" smtClean="0"/>
          </a:p>
          <a:p>
            <a:pPr lvl="1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Inventory Theory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What are we trying to optimize?</a:t>
            </a:r>
          </a:p>
          <a:p>
            <a:r>
              <a:rPr lang="en-US" smtClean="0"/>
              <a:t>Assumptions</a:t>
            </a:r>
          </a:p>
          <a:p>
            <a:pPr lvl="1"/>
            <a:r>
              <a:rPr lang="en-US" smtClean="0"/>
              <a:t>time is broken into periods</a:t>
            </a:r>
          </a:p>
          <a:p>
            <a:pPr lvl="1"/>
            <a:r>
              <a:rPr lang="en-US" smtClean="0"/>
              <a:t>production occurs at the beginning of the period</a:t>
            </a:r>
          </a:p>
          <a:p>
            <a:pPr lvl="1"/>
            <a:r>
              <a:rPr lang="en-US" smtClean="0"/>
              <a:t>each period has an associated demand which is met from items held over from the last period and/or produced in the current period</a:t>
            </a:r>
          </a:p>
          <a:p>
            <a:pPr lvl="1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13.3 Example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lnSpcReduction="10000"/>
          </a:bodyPr>
          <a:lstStyle/>
          <a:p>
            <a:r>
              <a:rPr lang="en-US" smtClean="0"/>
              <a:t>Demand for a product			Costs</a:t>
            </a:r>
          </a:p>
          <a:p>
            <a:endParaRPr lang="en-US" sz="800" smtClean="0"/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r>
              <a:rPr lang="en-US" smtClean="0"/>
              <a:t>                                                           </a:t>
            </a:r>
            <a:r>
              <a:rPr lang="en-US" sz="2000" smtClean="0"/>
              <a:t>c(x)=cost of producing x units=3 + 1x</a:t>
            </a:r>
          </a:p>
          <a:p>
            <a:r>
              <a:rPr lang="en-US" smtClean="0"/>
              <a:t>Other restrictions</a:t>
            </a:r>
          </a:p>
          <a:p>
            <a:pPr lvl="1"/>
            <a:r>
              <a:rPr lang="en-US" smtClean="0"/>
              <a:t>at most 5 units can be produced each month</a:t>
            </a:r>
          </a:p>
          <a:p>
            <a:pPr lvl="1"/>
            <a:r>
              <a:rPr lang="en-US" smtClean="0"/>
              <a:t>at most 4 units can be carried over to the next month</a:t>
            </a:r>
          </a:p>
          <a:p>
            <a:pPr lvl="1"/>
            <a:r>
              <a:rPr lang="en-US" smtClean="0"/>
              <a:t>0 units on hand at the beginning of month 1</a:t>
            </a:r>
          </a:p>
          <a:p>
            <a:r>
              <a:rPr lang="en-US" smtClean="0"/>
              <a:t>What are the stages, states, and decisions?</a:t>
            </a:r>
          </a:p>
          <a:p>
            <a:pPr lvl="1"/>
            <a:r>
              <a:rPr lang="en-US" smtClean="0"/>
              <a:t>stage: beginning of a month</a:t>
            </a:r>
          </a:p>
          <a:p>
            <a:pPr lvl="1"/>
            <a:r>
              <a:rPr lang="en-US" smtClean="0"/>
              <a:t>state: entering inventory</a:t>
            </a:r>
          </a:p>
          <a:p>
            <a:pPr lvl="1"/>
            <a:r>
              <a:rPr lang="en-US" smtClean="0"/>
              <a:t>decision: f</a:t>
            </a:r>
            <a:r>
              <a:rPr lang="en-US" baseline="-25000" smtClean="0"/>
              <a:t>n</a:t>
            </a:r>
            <a:r>
              <a:rPr lang="en-US" smtClean="0"/>
              <a:t>(s) = amt produced at beginning of n, given s units on hand</a:t>
            </a:r>
          </a:p>
          <a:p>
            <a:endParaRPr lang="en-US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914400" y="1600200"/>
          <a:ext cx="198120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600"/>
                <a:gridCol w="990600"/>
              </a:tblGrid>
              <a:tr h="0">
                <a:tc>
                  <a:txBody>
                    <a:bodyPr/>
                    <a:lstStyle/>
                    <a:p>
                      <a:r>
                        <a:rPr lang="en-US" smtClean="0"/>
                        <a:t>Month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Demand</a:t>
                      </a:r>
                      <a:endParaRPr lang="en-US"/>
                    </a:p>
                  </a:txBody>
                  <a:tcPr/>
                </a:tc>
              </a:tr>
              <a:tr h="314960">
                <a:tc>
                  <a:txBody>
                    <a:bodyPr/>
                    <a:lstStyle/>
                    <a:p>
                      <a:r>
                        <a:rPr lang="en-US" smtClean="0"/>
                        <a:t>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</a:t>
                      </a:r>
                      <a:endParaRPr lang="en-US"/>
                    </a:p>
                  </a:txBody>
                  <a:tcPr/>
                </a:tc>
              </a:tr>
              <a:tr h="314960">
                <a:tc>
                  <a:txBody>
                    <a:bodyPr/>
                    <a:lstStyle/>
                    <a:p>
                      <a:r>
                        <a:rPr lang="en-US" smtClean="0"/>
                        <a:t>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3</a:t>
                      </a:r>
                      <a:endParaRPr lang="en-US"/>
                    </a:p>
                  </a:txBody>
                  <a:tcPr/>
                </a:tc>
              </a:tr>
              <a:tr h="314960">
                <a:tc>
                  <a:txBody>
                    <a:bodyPr/>
                    <a:lstStyle/>
                    <a:p>
                      <a:r>
                        <a:rPr lang="en-US" smtClean="0"/>
                        <a:t>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2</a:t>
                      </a:r>
                      <a:endParaRPr lang="en-US"/>
                    </a:p>
                  </a:txBody>
                  <a:tcPr/>
                </a:tc>
              </a:tr>
              <a:tr h="314960">
                <a:tc>
                  <a:txBody>
                    <a:bodyPr/>
                    <a:lstStyle/>
                    <a:p>
                      <a:r>
                        <a:rPr lang="en-US" smtClean="0"/>
                        <a:t>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4</a:t>
                      </a:r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495800" y="1600200"/>
          <a:ext cx="1981200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600"/>
                <a:gridCol w="990600"/>
              </a:tblGrid>
              <a:tr h="0">
                <a:tc>
                  <a:txBody>
                    <a:bodyPr/>
                    <a:lstStyle/>
                    <a:p>
                      <a:r>
                        <a:rPr lang="en-US" smtClean="0"/>
                        <a:t>Cost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Amount</a:t>
                      </a:r>
                      <a:endParaRPr lang="en-US"/>
                    </a:p>
                  </a:txBody>
                  <a:tcPr/>
                </a:tc>
              </a:tr>
              <a:tr h="314960">
                <a:tc>
                  <a:txBody>
                    <a:bodyPr/>
                    <a:lstStyle/>
                    <a:p>
                      <a:r>
                        <a:rPr lang="en-US" smtClean="0"/>
                        <a:t>Setup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   3</a:t>
                      </a:r>
                      <a:endParaRPr lang="en-US"/>
                    </a:p>
                  </a:txBody>
                  <a:tcPr/>
                </a:tc>
              </a:tr>
              <a:tr h="314960">
                <a:tc>
                  <a:txBody>
                    <a:bodyPr/>
                    <a:lstStyle/>
                    <a:p>
                      <a:r>
                        <a:rPr lang="en-US" smtClean="0"/>
                        <a:t>Variable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   1</a:t>
                      </a:r>
                      <a:endParaRPr lang="en-US"/>
                    </a:p>
                  </a:txBody>
                  <a:tcPr/>
                </a:tc>
              </a:tr>
              <a:tr h="314960">
                <a:tc>
                  <a:txBody>
                    <a:bodyPr/>
                    <a:lstStyle/>
                    <a:p>
                      <a:r>
                        <a:rPr lang="en-US" smtClean="0"/>
                        <a:t>Holding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     .50</a:t>
                      </a:r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Stage 4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229600" cy="4983163"/>
          </a:xfrm>
        </p:spPr>
        <p:txBody>
          <a:bodyPr/>
          <a:lstStyle/>
          <a:p>
            <a:r>
              <a:rPr lang="en-US" smtClean="0"/>
              <a:t>f</a:t>
            </a:r>
            <a:r>
              <a:rPr lang="en-US" baseline="-25000" smtClean="0"/>
              <a:t>4</a:t>
            </a:r>
            <a:r>
              <a:rPr lang="en-US" smtClean="0"/>
              <a:t>(i) = cost of entering period 4 with i units</a:t>
            </a:r>
            <a:br>
              <a:rPr lang="en-US" smtClean="0"/>
            </a:br>
            <a:r>
              <a:rPr lang="en-US" smtClean="0"/>
              <a:t>   = cost of producing 4 - i units = c(4-s) </a:t>
            </a:r>
          </a:p>
          <a:p>
            <a:pPr lvl="1">
              <a:buNone/>
            </a:pPr>
            <a:r>
              <a:rPr lang="en-US" smtClean="0"/>
              <a:t>     f</a:t>
            </a:r>
            <a:r>
              <a:rPr lang="en-US" baseline="-25000" smtClean="0"/>
              <a:t>4</a:t>
            </a:r>
            <a:r>
              <a:rPr lang="en-US" smtClean="0"/>
              <a:t>(0) = set up + cost of 4 units  = 3 + 4</a:t>
            </a:r>
          </a:p>
          <a:p>
            <a:pPr marL="342900" lvl="1" indent="-342900">
              <a:buNone/>
            </a:pPr>
            <a:r>
              <a:rPr lang="en-US" smtClean="0"/>
              <a:t>              f</a:t>
            </a:r>
            <a:r>
              <a:rPr lang="en-US" baseline="-25000" smtClean="0"/>
              <a:t>4</a:t>
            </a:r>
            <a:r>
              <a:rPr lang="en-US" smtClean="0"/>
              <a:t>(1) = set up + cost of 3 units  = 3 + 3</a:t>
            </a:r>
          </a:p>
          <a:p>
            <a:pPr marL="342900" lvl="1" indent="-342900">
              <a:buNone/>
            </a:pPr>
            <a:endParaRPr lang="en-US" smtClean="0"/>
          </a:p>
          <a:p>
            <a:pPr marL="342900" lvl="1" indent="-342900">
              <a:buNone/>
            </a:pPr>
            <a:endParaRPr lang="en-US" smtClean="0"/>
          </a:p>
          <a:p>
            <a:pPr marL="342900" lvl="1" indent="-342900">
              <a:buNone/>
            </a:pPr>
            <a:endParaRPr lang="en-US" smtClean="0"/>
          </a:p>
          <a:p>
            <a:pPr marL="342900" lvl="1" indent="-342900">
              <a:buNone/>
            </a:pPr>
            <a:endParaRPr lang="en-US" smtClean="0"/>
          </a:p>
          <a:p>
            <a:pPr marL="342900" lvl="1" indent="-342900">
              <a:buNone/>
            </a:pPr>
            <a:endParaRPr lang="en-US" smtClean="0"/>
          </a:p>
          <a:p>
            <a:pPr marL="342900" lvl="1" indent="-342900">
              <a:buNone/>
            </a:pPr>
            <a:endParaRPr lang="en-US" smtClean="0"/>
          </a:p>
          <a:p>
            <a:pPr marL="342900" lvl="1" indent="-342900">
              <a:buNone/>
            </a:pPr>
            <a:endParaRPr lang="en-US" smtClean="0"/>
          </a:p>
          <a:p>
            <a:pPr marL="342900" lvl="1" indent="-342900">
              <a:buNone/>
            </a:pPr>
            <a:endParaRPr lang="en-US" smtClean="0"/>
          </a:p>
          <a:p>
            <a:pPr marL="342900" lvl="1" indent="-342900">
              <a:buNone/>
            </a:pPr>
            <a:r>
              <a:rPr lang="en-US" smtClean="0"/>
              <a:t>Demand is 1  3   2  4</a:t>
            </a:r>
          </a:p>
          <a:p>
            <a:pPr marL="342900" lvl="1" indent="-342900">
              <a:buNone/>
            </a:pPr>
            <a:endParaRPr lang="en-US" smtClean="0"/>
          </a:p>
          <a:p>
            <a:endParaRPr lang="en-US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971800" y="3108960"/>
          <a:ext cx="26670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9000"/>
                <a:gridCol w="889000"/>
                <a:gridCol w="889000"/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mtClean="0"/>
                        <a:t>f</a:t>
                      </a:r>
                      <a:r>
                        <a:rPr lang="en-US" baseline="-25000" smtClean="0"/>
                        <a:t>4</a:t>
                      </a:r>
                      <a:r>
                        <a:rPr lang="en-US" smtClean="0"/>
                        <a:t>(i)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x</a:t>
                      </a:r>
                      <a:r>
                        <a:rPr lang="en-US" baseline="-25000" smtClean="0"/>
                        <a:t>4</a:t>
                      </a:r>
                      <a:r>
                        <a:rPr lang="en-US" smtClean="0"/>
                        <a:t>*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7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4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6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3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2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</a:t>
            </a:r>
            <a:r>
              <a:rPr lang="en-US" baseline="-25000" dirty="0" smtClean="0"/>
              <a:t>3 </a:t>
            </a:r>
            <a:r>
              <a:rPr lang="en-US" dirty="0" smtClean="0"/>
              <a:t>(</a:t>
            </a:r>
            <a:r>
              <a:rPr lang="en-US" dirty="0" err="1" smtClean="0"/>
              <a:t>i</a:t>
            </a:r>
            <a:r>
              <a:rPr lang="en-US" dirty="0" smtClean="0"/>
              <a:t>) = min {c(x) + 0.5(x + </a:t>
            </a:r>
            <a:r>
              <a:rPr lang="en-US" dirty="0" err="1" smtClean="0"/>
              <a:t>i</a:t>
            </a:r>
            <a:r>
              <a:rPr lang="en-US" dirty="0" smtClean="0"/>
              <a:t> - 2) + f</a:t>
            </a:r>
            <a:r>
              <a:rPr lang="en-US" baseline="-25000" dirty="0" smtClean="0"/>
              <a:t>4</a:t>
            </a:r>
            <a:r>
              <a:rPr lang="en-US" dirty="0" smtClean="0"/>
              <a:t>(</a:t>
            </a:r>
            <a:r>
              <a:rPr lang="en-US" dirty="0" err="1" smtClean="0"/>
              <a:t>i+x</a:t>
            </a:r>
            <a:r>
              <a:rPr lang="en-US" dirty="0" smtClean="0"/>
              <a:t> -2) }      </a:t>
            </a:r>
          </a:p>
          <a:p>
            <a:r>
              <a:rPr lang="en-US" dirty="0" smtClean="0"/>
              <a:t>          </a:t>
            </a:r>
            <a:r>
              <a:rPr lang="en-US" baseline="30000" dirty="0" smtClean="0"/>
              <a:t>x=0..4</a:t>
            </a:r>
            <a:r>
              <a:rPr lang="en-US" dirty="0" smtClean="0"/>
              <a:t>   </a:t>
            </a:r>
            <a:r>
              <a:rPr lang="en-US" i="1" baseline="30000" dirty="0" smtClean="0"/>
              <a:t>ordering        holding                     stage 4 on</a:t>
            </a:r>
          </a:p>
          <a:p>
            <a:endParaRPr lang="en-US" i="1" baseline="30000" dirty="0" smtClean="0"/>
          </a:p>
          <a:p>
            <a:endParaRPr lang="en-US" i="1" baseline="30000" dirty="0" smtClean="0"/>
          </a:p>
          <a:p>
            <a:endParaRPr lang="en-US" i="1" baseline="30000" dirty="0" smtClean="0"/>
          </a:p>
          <a:p>
            <a:endParaRPr lang="en-US" i="1" baseline="30000" dirty="0" smtClean="0"/>
          </a:p>
          <a:p>
            <a:endParaRPr lang="en-US" i="1" baseline="30000" dirty="0" smtClean="0"/>
          </a:p>
          <a:p>
            <a:endParaRPr lang="en-US" i="1" baseline="30000" dirty="0" smtClean="0"/>
          </a:p>
          <a:p>
            <a:endParaRPr lang="en-US" i="1" baseline="30000" dirty="0" smtClean="0"/>
          </a:p>
          <a:p>
            <a:endParaRPr lang="en-US" i="1" baseline="30000" dirty="0" smtClean="0"/>
          </a:p>
          <a:p>
            <a:endParaRPr lang="en-US" i="1" baseline="30000" dirty="0" smtClean="0"/>
          </a:p>
          <a:p>
            <a:endParaRPr lang="en-US" i="1" baseline="30000" dirty="0" smtClean="0"/>
          </a:p>
          <a:p>
            <a:endParaRPr lang="en-US" i="1" baseline="30000" dirty="0" smtClean="0"/>
          </a:p>
          <a:p>
            <a:endParaRPr lang="en-US" i="1" baseline="30000" dirty="0" smtClean="0"/>
          </a:p>
          <a:p>
            <a:endParaRPr lang="en-US" i="1" baseline="30000" dirty="0" smtClean="0"/>
          </a:p>
          <a:p>
            <a:pPr marL="342900" lvl="1" indent="-342900">
              <a:buNone/>
            </a:pPr>
            <a:r>
              <a:rPr lang="en-US" dirty="0" smtClean="0"/>
              <a:t>Demand is 1  3   2  4</a:t>
            </a:r>
          </a:p>
          <a:p>
            <a:endParaRPr lang="en-US" i="1" baseline="30000" dirty="0" smtClean="0"/>
          </a:p>
          <a:p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752600" y="2514600"/>
          <a:ext cx="5638800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"/>
                <a:gridCol w="685801"/>
                <a:gridCol w="609599"/>
                <a:gridCol w="609600"/>
                <a:gridCol w="685800"/>
                <a:gridCol w="609600"/>
                <a:gridCol w="685800"/>
                <a:gridCol w="609600"/>
                <a:gridCol w="685800"/>
              </a:tblGrid>
              <a:tr h="348916">
                <a:tc>
                  <a:txBody>
                    <a:bodyPr/>
                    <a:lstStyle/>
                    <a:p>
                      <a:r>
                        <a:rPr lang="en-US" smtClean="0"/>
                        <a:t>i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f</a:t>
                      </a:r>
                      <a:r>
                        <a:rPr lang="en-US" baseline="-25000" smtClean="0"/>
                        <a:t>3 </a:t>
                      </a:r>
                      <a:r>
                        <a:rPr lang="en-US" smtClean="0"/>
                        <a:t>(i)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x</a:t>
                      </a:r>
                      <a:r>
                        <a:rPr lang="en-US" baseline="-25000" smtClean="0"/>
                        <a:t>3</a:t>
                      </a:r>
                      <a:r>
                        <a:rPr lang="en-US" baseline="0" smtClean="0"/>
                        <a:t>(i)</a:t>
                      </a:r>
                      <a:endParaRPr lang="en-US"/>
                    </a:p>
                  </a:txBody>
                  <a:tcPr/>
                </a:tc>
              </a:tr>
              <a:tr h="348916"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12.5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 13.5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2</a:t>
                      </a:r>
                      <a:endParaRPr lang="en-US"/>
                    </a:p>
                  </a:txBody>
                  <a:tcPr/>
                </a:tc>
              </a:tr>
              <a:tr h="348916">
                <a:tc>
                  <a:txBody>
                    <a:bodyPr/>
                    <a:lstStyle/>
                    <a:p>
                      <a:r>
                        <a:rPr lang="en-US" smtClean="0"/>
                        <a:t>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11.5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12.5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5</a:t>
                      </a:r>
                      <a:endParaRPr lang="en-US"/>
                    </a:p>
                  </a:txBody>
                  <a:tcPr/>
                </a:tc>
              </a:tr>
              <a:tr h="348916">
                <a:tc>
                  <a:txBody>
                    <a:bodyPr/>
                    <a:lstStyle/>
                    <a:p>
                      <a:r>
                        <a:rPr lang="en-US" smtClean="0"/>
                        <a:t>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7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10.5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11.5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9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7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/>
                    </a:p>
                  </a:txBody>
                  <a:tcPr/>
                </a:tc>
              </a:tr>
              <a:tr h="348916">
                <a:tc>
                  <a:txBody>
                    <a:bodyPr/>
                    <a:lstStyle/>
                    <a:p>
                      <a:r>
                        <a:rPr lang="en-US" smtClean="0"/>
                        <a:t>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6.5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10.5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8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6.5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/>
                    </a:p>
                  </a:txBody>
                  <a:tcPr/>
                </a:tc>
              </a:tr>
              <a:tr h="348916">
                <a:tc>
                  <a:txBody>
                    <a:bodyPr/>
                    <a:lstStyle/>
                    <a:p>
                      <a:r>
                        <a:rPr lang="en-US" smtClean="0"/>
                        <a:t>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6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9.5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7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6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/>
                    </a:p>
                  </a:txBody>
                  <a:tcPr/>
                </a:tc>
              </a:tr>
              <a:tr h="348916">
                <a:tc>
                  <a:txBody>
                    <a:bodyPr/>
                    <a:lstStyle/>
                    <a:p>
                      <a:r>
                        <a:rPr lang="en-US" smtClean="0"/>
                        <a:t>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5.5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6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5.5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786653" y="457200"/>
            <a:ext cx="15473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smtClean="0"/>
              <a:t>Stage 3</a:t>
            </a:r>
            <a:endParaRPr lang="en-US" sz="36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267199" y="1569720"/>
          <a:ext cx="3429001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"/>
                <a:gridCol w="634999"/>
                <a:gridCol w="850900"/>
                <a:gridCol w="647702"/>
                <a:gridCol w="609600"/>
              </a:tblGrid>
              <a:tr h="348916">
                <a:tc>
                  <a:txBody>
                    <a:bodyPr/>
                    <a:lstStyle/>
                    <a:p>
                      <a:r>
                        <a:rPr lang="en-US" smtClean="0"/>
                        <a:t>i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x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cost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f</a:t>
                      </a:r>
                      <a:r>
                        <a:rPr lang="en-US" baseline="-25000" smtClean="0"/>
                        <a:t>3 </a:t>
                      </a:r>
                      <a:r>
                        <a:rPr lang="en-US" smtClean="0"/>
                        <a:t>(i)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x</a:t>
                      </a:r>
                      <a:r>
                        <a:rPr lang="en-US" baseline="-25000" smtClean="0"/>
                        <a:t>3</a:t>
                      </a:r>
                      <a:r>
                        <a:rPr lang="en-US" baseline="0" smtClean="0"/>
                        <a:t>(i)</a:t>
                      </a:r>
                      <a:endParaRPr lang="en-US"/>
                    </a:p>
                  </a:txBody>
                  <a:tcPr/>
                </a:tc>
              </a:tr>
              <a:tr h="348916">
                <a:tc>
                  <a:txBody>
                    <a:bodyPr/>
                    <a:lstStyle/>
                    <a:p>
                      <a:r>
                        <a:rPr lang="en-US" smtClean="0"/>
                        <a:t>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6.5</a:t>
                      </a:r>
                      <a:endParaRPr lang="en-US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r>
                        <a:rPr lang="en-US" smtClean="0"/>
                        <a:t>6.5</a:t>
                      </a:r>
                      <a:endParaRPr lang="en-US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/>
                    </a:p>
                  </a:txBody>
                  <a:tcPr/>
                </a:tc>
              </a:tr>
              <a:tr h="348916">
                <a:tc>
                  <a:txBody>
                    <a:bodyPr/>
                    <a:lstStyle/>
                    <a:p>
                      <a:r>
                        <a:rPr lang="en-US" smtClean="0"/>
                        <a:t>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10</a:t>
                      </a:r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48916">
                <a:tc>
                  <a:txBody>
                    <a:bodyPr/>
                    <a:lstStyle/>
                    <a:p>
                      <a:r>
                        <a:rPr lang="en-US" smtClean="0"/>
                        <a:t>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10.5</a:t>
                      </a:r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48916">
                <a:tc>
                  <a:txBody>
                    <a:bodyPr/>
                    <a:lstStyle/>
                    <a:p>
                      <a:r>
                        <a:rPr lang="en-US" smtClean="0"/>
                        <a:t>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8</a:t>
                      </a:r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48916">
                <a:tc>
                  <a:txBody>
                    <a:bodyPr/>
                    <a:lstStyle/>
                    <a:p>
                      <a:r>
                        <a:rPr lang="en-US" smtClean="0"/>
                        <a:t>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6</a:t>
                      </a:r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en-US" smtClean="0"/>
                        <a:t>6</a:t>
                      </a:r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/>
                    </a:p>
                  </a:txBody>
                  <a:tcPr/>
                </a:tc>
              </a:tr>
              <a:tr h="348916">
                <a:tc>
                  <a:txBody>
                    <a:bodyPr/>
                    <a:lstStyle/>
                    <a:p>
                      <a:r>
                        <a:rPr lang="en-US" smtClean="0"/>
                        <a:t>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9.5</a:t>
                      </a:r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48916">
                <a:tc>
                  <a:txBody>
                    <a:bodyPr/>
                    <a:lstStyle/>
                    <a:p>
                      <a:r>
                        <a:rPr lang="en-US" smtClean="0"/>
                        <a:t>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7</a:t>
                      </a:r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48916">
                <a:tc>
                  <a:txBody>
                    <a:bodyPr/>
                    <a:lstStyle/>
                    <a:p>
                      <a:r>
                        <a:rPr lang="en-US" smtClean="0"/>
                        <a:t>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5.5</a:t>
                      </a:r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smtClean="0"/>
                        <a:t>5.5</a:t>
                      </a:r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/>
                    </a:p>
                  </a:txBody>
                  <a:tcPr/>
                </a:tc>
              </a:tr>
              <a:tr h="348916">
                <a:tc>
                  <a:txBody>
                    <a:bodyPr/>
                    <a:lstStyle/>
                    <a:p>
                      <a:r>
                        <a:rPr lang="en-US" smtClean="0"/>
                        <a:t>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6</a:t>
                      </a:r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28600" y="990600"/>
          <a:ext cx="3429001" cy="548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"/>
                <a:gridCol w="634999"/>
                <a:gridCol w="850900"/>
                <a:gridCol w="647702"/>
                <a:gridCol w="609600"/>
              </a:tblGrid>
              <a:tr h="348916">
                <a:tc>
                  <a:txBody>
                    <a:bodyPr/>
                    <a:lstStyle/>
                    <a:p>
                      <a:r>
                        <a:rPr lang="en-US" smtClean="0"/>
                        <a:t>i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x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cost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f</a:t>
                      </a:r>
                      <a:r>
                        <a:rPr lang="en-US" baseline="-25000" smtClean="0"/>
                        <a:t>3 </a:t>
                      </a:r>
                      <a:r>
                        <a:rPr lang="en-US" smtClean="0"/>
                        <a:t>(i)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x</a:t>
                      </a:r>
                      <a:r>
                        <a:rPr lang="en-US" baseline="-25000" smtClean="0"/>
                        <a:t>3</a:t>
                      </a:r>
                      <a:r>
                        <a:rPr lang="en-US" baseline="0" smtClean="0"/>
                        <a:t>(i)</a:t>
                      </a:r>
                      <a:endParaRPr lang="en-US"/>
                    </a:p>
                  </a:txBody>
                  <a:tcPr/>
                </a:tc>
              </a:tr>
              <a:tr h="348916"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12</a:t>
                      </a:r>
                      <a:endParaRPr lang="en-US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r>
                        <a:rPr lang="en-US" smtClean="0"/>
                        <a:t>12</a:t>
                      </a:r>
                      <a:endParaRPr lang="en-US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r>
                        <a:rPr lang="en-US" smtClean="0"/>
                        <a:t>2</a:t>
                      </a:r>
                      <a:endParaRPr lang="en-US"/>
                    </a:p>
                  </a:txBody>
                  <a:tcPr/>
                </a:tc>
              </a:tr>
              <a:tr h="348916"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12.5</a:t>
                      </a:r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48916"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13</a:t>
                      </a:r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48916"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13.5</a:t>
                      </a:r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48916">
                <a:tc>
                  <a:txBody>
                    <a:bodyPr/>
                    <a:lstStyle/>
                    <a:p>
                      <a:r>
                        <a:rPr lang="en-US" smtClean="0"/>
                        <a:t>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11</a:t>
                      </a:r>
                      <a:endParaRPr lang="en-US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r>
                        <a:rPr lang="en-US" smtClean="0"/>
                        <a:t>10</a:t>
                      </a:r>
                      <a:endParaRPr lang="en-US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r>
                        <a:rPr lang="en-US" smtClean="0"/>
                        <a:t>5</a:t>
                      </a:r>
                      <a:endParaRPr lang="en-US"/>
                    </a:p>
                  </a:txBody>
                  <a:tcPr/>
                </a:tc>
              </a:tr>
              <a:tr h="348916">
                <a:tc>
                  <a:txBody>
                    <a:bodyPr/>
                    <a:lstStyle/>
                    <a:p>
                      <a:r>
                        <a:rPr lang="en-US" smtClean="0"/>
                        <a:t>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11.5</a:t>
                      </a:r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48916">
                <a:tc>
                  <a:txBody>
                    <a:bodyPr/>
                    <a:lstStyle/>
                    <a:p>
                      <a:r>
                        <a:rPr lang="en-US" smtClean="0"/>
                        <a:t>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12</a:t>
                      </a:r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48916">
                <a:tc>
                  <a:txBody>
                    <a:bodyPr/>
                    <a:lstStyle/>
                    <a:p>
                      <a:r>
                        <a:rPr lang="en-US" smtClean="0"/>
                        <a:t>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12.5</a:t>
                      </a:r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48916">
                <a:tc>
                  <a:txBody>
                    <a:bodyPr/>
                    <a:lstStyle/>
                    <a:p>
                      <a:r>
                        <a:rPr lang="en-US" smtClean="0"/>
                        <a:t>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10</a:t>
                      </a:r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48916">
                <a:tc>
                  <a:txBody>
                    <a:bodyPr/>
                    <a:lstStyle/>
                    <a:p>
                      <a:r>
                        <a:rPr lang="en-US" smtClean="0"/>
                        <a:t>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7</a:t>
                      </a:r>
                      <a:endParaRPr lang="en-US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r>
                        <a:rPr lang="en-US" smtClean="0"/>
                        <a:t>7</a:t>
                      </a:r>
                      <a:endParaRPr lang="en-US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/>
                    </a:p>
                  </a:txBody>
                  <a:tcPr/>
                </a:tc>
              </a:tr>
              <a:tr h="348916">
                <a:tc>
                  <a:txBody>
                    <a:bodyPr/>
                    <a:lstStyle/>
                    <a:p>
                      <a:r>
                        <a:rPr lang="en-US" smtClean="0"/>
                        <a:t>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10.5</a:t>
                      </a:r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48916">
                <a:tc>
                  <a:txBody>
                    <a:bodyPr/>
                    <a:lstStyle/>
                    <a:p>
                      <a:r>
                        <a:rPr lang="en-US" smtClean="0"/>
                        <a:t>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11</a:t>
                      </a:r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48916">
                <a:tc>
                  <a:txBody>
                    <a:bodyPr/>
                    <a:lstStyle/>
                    <a:p>
                      <a:r>
                        <a:rPr lang="en-US" smtClean="0"/>
                        <a:t>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11.5</a:t>
                      </a:r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48916">
                <a:tc>
                  <a:txBody>
                    <a:bodyPr/>
                    <a:lstStyle/>
                    <a:p>
                      <a:r>
                        <a:rPr lang="en-US" smtClean="0"/>
                        <a:t>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9</a:t>
                      </a:r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752600" y="304800"/>
            <a:ext cx="57967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smtClean="0"/>
              <a:t>Alternate Notation for Stage 3</a:t>
            </a:r>
            <a:endParaRPr lang="en-US" sz="3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Stage 2</a:t>
            </a:r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838200" y="1072515"/>
            <a:ext cx="8305800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f</a:t>
            </a:r>
            <a:r>
              <a:rPr lang="en-US" sz="2400" baseline="-25000" dirty="0" smtClean="0"/>
              <a:t>2 </a:t>
            </a:r>
            <a:r>
              <a:rPr lang="en-US" sz="2400" dirty="0" smtClean="0"/>
              <a:t>(</a:t>
            </a:r>
            <a:r>
              <a:rPr lang="en-US" sz="2400" dirty="0" err="1" smtClean="0"/>
              <a:t>i</a:t>
            </a:r>
            <a:r>
              <a:rPr lang="en-US" sz="2400" dirty="0" smtClean="0"/>
              <a:t>) = min {c(x) + 0.5(x + </a:t>
            </a:r>
            <a:r>
              <a:rPr lang="en-US" sz="2400" dirty="0" err="1" smtClean="0"/>
              <a:t>i</a:t>
            </a:r>
            <a:r>
              <a:rPr lang="en-US" sz="2400" dirty="0" smtClean="0"/>
              <a:t> - 3) + f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(</a:t>
            </a:r>
            <a:r>
              <a:rPr lang="en-US" sz="2400" dirty="0" err="1" smtClean="0"/>
              <a:t>i+x</a:t>
            </a:r>
            <a:r>
              <a:rPr lang="en-US" sz="2400" dirty="0" smtClean="0"/>
              <a:t> -3) }   for x = 0, 1, ...,5 </a:t>
            </a:r>
          </a:p>
          <a:p>
            <a:r>
              <a:rPr lang="en-US" sz="2000" dirty="0" smtClean="0"/>
              <a:t>            </a:t>
            </a:r>
            <a:r>
              <a:rPr lang="en-US" sz="2000" baseline="30000" dirty="0" smtClean="0"/>
              <a:t>x=0,1,2,3,4</a:t>
            </a:r>
            <a:r>
              <a:rPr lang="en-US" sz="2000" dirty="0" smtClean="0"/>
              <a:t>  </a:t>
            </a:r>
          </a:p>
          <a:p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722437"/>
            <a:ext cx="8229600" cy="4983163"/>
          </a:xfrm>
        </p:spPr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Demand is 1  3   2  4</a:t>
            </a:r>
            <a:endParaRPr lang="en-US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1371602" y="1981200"/>
          <a:ext cx="5943598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198"/>
                <a:gridCol w="747587"/>
                <a:gridCol w="642550"/>
                <a:gridCol w="642551"/>
                <a:gridCol w="722870"/>
                <a:gridCol w="642551"/>
                <a:gridCol w="722870"/>
                <a:gridCol w="642551"/>
                <a:gridCol w="722870"/>
              </a:tblGrid>
              <a:tr h="348916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f</a:t>
                      </a:r>
                      <a:r>
                        <a:rPr lang="en-US" baseline="-25000" smtClean="0"/>
                        <a:t>3 </a:t>
                      </a:r>
                      <a:r>
                        <a:rPr lang="en-US" smtClean="0"/>
                        <a:t>(i)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x</a:t>
                      </a:r>
                      <a:r>
                        <a:rPr lang="en-US" baseline="-25000" smtClean="0"/>
                        <a:t>3</a:t>
                      </a:r>
                      <a:r>
                        <a:rPr lang="en-US" baseline="0" smtClean="0"/>
                        <a:t>(i)</a:t>
                      </a:r>
                      <a:endParaRPr lang="en-US"/>
                    </a:p>
                  </a:txBody>
                  <a:tcPr/>
                </a:tc>
              </a:tr>
              <a:tr h="348916"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18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18.5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16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16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5</a:t>
                      </a:r>
                      <a:endParaRPr lang="en-US"/>
                    </a:p>
                  </a:txBody>
                  <a:tcPr/>
                </a:tc>
              </a:tr>
              <a:tr h="348916">
                <a:tc>
                  <a:txBody>
                    <a:bodyPr/>
                    <a:lstStyle/>
                    <a:p>
                      <a:r>
                        <a:rPr lang="en-US" smtClean="0"/>
                        <a:t>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17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17.5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16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4</a:t>
                      </a:r>
                      <a:endParaRPr lang="en-US"/>
                    </a:p>
                  </a:txBody>
                  <a:tcPr/>
                </a:tc>
              </a:tr>
              <a:tr h="348916">
                <a:tc>
                  <a:txBody>
                    <a:bodyPr/>
                    <a:lstStyle/>
                    <a:p>
                      <a:r>
                        <a:rPr lang="en-US" smtClean="0"/>
                        <a:t>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16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15.5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16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3</a:t>
                      </a:r>
                      <a:endParaRPr lang="en-US"/>
                    </a:p>
                  </a:txBody>
                  <a:tcPr/>
                </a:tc>
              </a:tr>
              <a:tr h="348916">
                <a:tc>
                  <a:txBody>
                    <a:bodyPr/>
                    <a:lstStyle/>
                    <a:p>
                      <a:r>
                        <a:rPr lang="en-US" smtClean="0"/>
                        <a:t>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14.5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/>
                    </a:p>
                  </a:txBody>
                  <a:tcPr/>
                </a:tc>
              </a:tr>
              <a:tr h="348916">
                <a:tc>
                  <a:txBody>
                    <a:bodyPr/>
                    <a:lstStyle/>
                    <a:p>
                      <a:r>
                        <a:rPr lang="en-US" smtClean="0"/>
                        <a:t>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10.5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10.5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/>
                    </a:p>
                  </a:txBody>
                  <a:tcPr/>
                </a:tc>
              </a:tr>
              <a:tr h="348916">
                <a:tc>
                  <a:txBody>
                    <a:bodyPr/>
                    <a:lstStyle/>
                    <a:p>
                      <a:r>
                        <a:rPr lang="en-US" smtClean="0"/>
                        <a:t>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...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Alternate Notation for Stage 2</a:t>
            </a:r>
            <a:endParaRPr lang="en-US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112520"/>
          <a:ext cx="3505200" cy="475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1040"/>
                <a:gridCol w="649110"/>
                <a:gridCol w="869809"/>
                <a:gridCol w="662095"/>
                <a:gridCol w="623146"/>
              </a:tblGrid>
              <a:tr h="334587">
                <a:tc>
                  <a:txBody>
                    <a:bodyPr/>
                    <a:lstStyle/>
                    <a:p>
                      <a:r>
                        <a:rPr lang="en-US" smtClean="0"/>
                        <a:t>i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x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cost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f</a:t>
                      </a:r>
                      <a:r>
                        <a:rPr lang="en-US" baseline="-25000" smtClean="0"/>
                        <a:t>2 </a:t>
                      </a:r>
                      <a:r>
                        <a:rPr lang="en-US" smtClean="0"/>
                        <a:t>(i)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x</a:t>
                      </a:r>
                      <a:r>
                        <a:rPr lang="en-US" baseline="-25000" smtClean="0"/>
                        <a:t>2</a:t>
                      </a:r>
                      <a:r>
                        <a:rPr lang="en-US" baseline="0" smtClean="0"/>
                        <a:t>(i)</a:t>
                      </a:r>
                      <a:endParaRPr lang="en-US"/>
                    </a:p>
                  </a:txBody>
                  <a:tcPr/>
                </a:tc>
              </a:tr>
              <a:tr h="334587"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18</a:t>
                      </a:r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en-US" smtClean="0"/>
                        <a:t>16</a:t>
                      </a:r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en-US" smtClean="0"/>
                        <a:t>5</a:t>
                      </a:r>
                      <a:endParaRPr lang="en-US"/>
                    </a:p>
                  </a:txBody>
                  <a:tcPr/>
                </a:tc>
              </a:tr>
              <a:tr h="334587"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18.5</a:t>
                      </a:r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4587"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16</a:t>
                      </a:r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4587">
                <a:tc>
                  <a:txBody>
                    <a:bodyPr/>
                    <a:lstStyle/>
                    <a:p>
                      <a:r>
                        <a:rPr lang="en-US" smtClean="0"/>
                        <a:t>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17</a:t>
                      </a:r>
                      <a:endParaRPr lang="en-US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r>
                        <a:rPr lang="en-US" smtClean="0"/>
                        <a:t>15</a:t>
                      </a:r>
                      <a:endParaRPr lang="en-US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r>
                        <a:rPr lang="en-US" smtClean="0"/>
                        <a:t>1</a:t>
                      </a:r>
                      <a:endParaRPr lang="en-US"/>
                    </a:p>
                  </a:txBody>
                  <a:tcPr/>
                </a:tc>
              </a:tr>
              <a:tr h="334587">
                <a:tc>
                  <a:txBody>
                    <a:bodyPr/>
                    <a:lstStyle/>
                    <a:p>
                      <a:r>
                        <a:rPr lang="en-US" smtClean="0"/>
                        <a:t>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17.5</a:t>
                      </a:r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4587">
                <a:tc>
                  <a:txBody>
                    <a:bodyPr/>
                    <a:lstStyle/>
                    <a:p>
                      <a:r>
                        <a:rPr lang="en-US" smtClean="0"/>
                        <a:t>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15</a:t>
                      </a:r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4587">
                <a:tc>
                  <a:txBody>
                    <a:bodyPr/>
                    <a:lstStyle/>
                    <a:p>
                      <a:r>
                        <a:rPr lang="en-US" smtClean="0"/>
                        <a:t>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16</a:t>
                      </a:r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4587">
                <a:tc>
                  <a:txBody>
                    <a:bodyPr/>
                    <a:lstStyle/>
                    <a:p>
                      <a:r>
                        <a:rPr lang="en-US" smtClean="0"/>
                        <a:t>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16</a:t>
                      </a:r>
                      <a:endParaRPr lang="en-US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r>
                        <a:rPr lang="en-US" smtClean="0"/>
                        <a:t>3</a:t>
                      </a:r>
                      <a:endParaRPr lang="en-US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r>
                        <a:rPr lang="en-US" smtClean="0"/>
                        <a:t>1</a:t>
                      </a:r>
                      <a:endParaRPr lang="en-US"/>
                    </a:p>
                  </a:txBody>
                  <a:tcPr/>
                </a:tc>
              </a:tr>
              <a:tr h="334587">
                <a:tc>
                  <a:txBody>
                    <a:bodyPr/>
                    <a:lstStyle/>
                    <a:p>
                      <a:r>
                        <a:rPr lang="en-US" smtClean="0"/>
                        <a:t>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15.5</a:t>
                      </a:r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4587">
                <a:tc>
                  <a:txBody>
                    <a:bodyPr/>
                    <a:lstStyle/>
                    <a:p>
                      <a:r>
                        <a:rPr lang="en-US" smtClean="0"/>
                        <a:t>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14</a:t>
                      </a:r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4587">
                <a:tc>
                  <a:txBody>
                    <a:bodyPr/>
                    <a:lstStyle/>
                    <a:p>
                      <a:r>
                        <a:rPr lang="en-US" smtClean="0"/>
                        <a:t>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15</a:t>
                      </a:r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4587">
                <a:tc>
                  <a:txBody>
                    <a:bodyPr/>
                    <a:lstStyle/>
                    <a:p>
                      <a:r>
                        <a:rPr lang="en-US" smtClean="0"/>
                        <a:t>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16</a:t>
                      </a:r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Content Placeholder 4"/>
          <p:cNvGraphicFramePr>
            <a:graphicFrameLocks/>
          </p:cNvGraphicFramePr>
          <p:nvPr/>
        </p:nvGraphicFramePr>
        <p:xfrm>
          <a:off x="4419600" y="1219200"/>
          <a:ext cx="35052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1040"/>
                <a:gridCol w="649110"/>
                <a:gridCol w="869809"/>
                <a:gridCol w="662095"/>
                <a:gridCol w="623146"/>
              </a:tblGrid>
              <a:tr h="334587">
                <a:tc>
                  <a:txBody>
                    <a:bodyPr/>
                    <a:lstStyle/>
                    <a:p>
                      <a:r>
                        <a:rPr lang="en-US" smtClean="0"/>
                        <a:t>i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x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cost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f</a:t>
                      </a:r>
                      <a:r>
                        <a:rPr lang="en-US" baseline="-25000" smtClean="0"/>
                        <a:t>2 </a:t>
                      </a:r>
                      <a:r>
                        <a:rPr lang="en-US" smtClean="0"/>
                        <a:t>(i)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x</a:t>
                      </a:r>
                      <a:r>
                        <a:rPr lang="en-US" baseline="-25000" smtClean="0"/>
                        <a:t>2</a:t>
                      </a:r>
                      <a:r>
                        <a:rPr lang="en-US" baseline="0" smtClean="0"/>
                        <a:t>(i)</a:t>
                      </a:r>
                      <a:endParaRPr lang="en-US"/>
                    </a:p>
                  </a:txBody>
                  <a:tcPr/>
                </a:tc>
              </a:tr>
              <a:tr h="334587">
                <a:tc>
                  <a:txBody>
                    <a:bodyPr/>
                    <a:lstStyle/>
                    <a:p>
                      <a:r>
                        <a:rPr lang="en-US" smtClean="0"/>
                        <a:t>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12</a:t>
                      </a:r>
                      <a:endParaRPr lang="en-US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r>
                        <a:rPr lang="en-US" smtClean="0"/>
                        <a:t>12</a:t>
                      </a:r>
                      <a:endParaRPr lang="en-US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/>
                    </a:p>
                  </a:txBody>
                  <a:tcPr/>
                </a:tc>
              </a:tr>
              <a:tr h="334587">
                <a:tc>
                  <a:txBody>
                    <a:bodyPr/>
                    <a:lstStyle/>
                    <a:p>
                      <a:r>
                        <a:rPr lang="en-US" smtClean="0"/>
                        <a:t>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14.5</a:t>
                      </a:r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4587">
                <a:tc>
                  <a:txBody>
                    <a:bodyPr/>
                    <a:lstStyle/>
                    <a:p>
                      <a:r>
                        <a:rPr lang="en-US" smtClean="0"/>
                        <a:t>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13</a:t>
                      </a:r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4587">
                <a:tc>
                  <a:txBody>
                    <a:bodyPr/>
                    <a:lstStyle/>
                    <a:p>
                      <a:r>
                        <a:rPr lang="en-US" smtClean="0"/>
                        <a:t>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14</a:t>
                      </a:r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4587">
                <a:tc>
                  <a:txBody>
                    <a:bodyPr/>
                    <a:lstStyle/>
                    <a:p>
                      <a:r>
                        <a:rPr lang="en-US" smtClean="0"/>
                        <a:t>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15</a:t>
                      </a:r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4587">
                <a:tc>
                  <a:txBody>
                    <a:bodyPr/>
                    <a:lstStyle/>
                    <a:p>
                      <a:r>
                        <a:rPr lang="en-US" smtClean="0"/>
                        <a:t>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10.5</a:t>
                      </a:r>
                      <a:endParaRPr lang="en-US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r>
                        <a:rPr lang="en-US" smtClean="0"/>
                        <a:t>10.5</a:t>
                      </a:r>
                      <a:endParaRPr lang="en-US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/>
                    </a:p>
                  </a:txBody>
                  <a:tcPr/>
                </a:tc>
              </a:tr>
              <a:tr h="334587">
                <a:tc>
                  <a:txBody>
                    <a:bodyPr/>
                    <a:lstStyle/>
                    <a:p>
                      <a:r>
                        <a:rPr lang="en-US" smtClean="0"/>
                        <a:t>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12</a:t>
                      </a:r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4587">
                <a:tc>
                  <a:txBody>
                    <a:bodyPr/>
                    <a:lstStyle/>
                    <a:p>
                      <a:r>
                        <a:rPr lang="en-US" smtClean="0"/>
                        <a:t>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13</a:t>
                      </a:r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4587">
                <a:tc>
                  <a:txBody>
                    <a:bodyPr/>
                    <a:lstStyle/>
                    <a:p>
                      <a:r>
                        <a:rPr lang="en-US" smtClean="0"/>
                        <a:t>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14</a:t>
                      </a:r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Dynamic Programming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/>
          <a:lstStyle/>
          <a:p>
            <a:r>
              <a:rPr lang="en-US" dirty="0" smtClean="0"/>
              <a:t>Technique for making a sequence of interrelated decisions</a:t>
            </a:r>
          </a:p>
          <a:p>
            <a:pPr hangingPunct="0"/>
            <a:r>
              <a:rPr lang="en-US" dirty="0" smtClean="0"/>
              <a:t>Problem solving strategies, e.g. find a route from here to LA</a:t>
            </a:r>
          </a:p>
          <a:p>
            <a:pPr lvl="1" hangingPunct="0"/>
            <a:r>
              <a:rPr lang="en-US" dirty="0" smtClean="0"/>
              <a:t>forward: enumerate all possibilities</a:t>
            </a:r>
          </a:p>
          <a:p>
            <a:pPr lvl="1" hangingPunct="0"/>
            <a:r>
              <a:rPr lang="en-US" dirty="0" smtClean="0"/>
              <a:t>backward: figure which ways one can get to the desired end</a:t>
            </a:r>
          </a:p>
          <a:p>
            <a:pPr hangingPunct="0"/>
            <a:r>
              <a:rPr lang="en-US" dirty="0" smtClean="0"/>
              <a:t>General type of problem:  consecutive stages</a:t>
            </a:r>
          </a:p>
          <a:p>
            <a:pPr lvl="1" hangingPunct="0"/>
            <a:r>
              <a:rPr lang="en-US" dirty="0" smtClean="0"/>
              <a:t>at each stage you are in one of a number of possible </a:t>
            </a:r>
            <a:r>
              <a:rPr lang="en-US" b="1" dirty="0" smtClean="0"/>
              <a:t>states</a:t>
            </a:r>
            <a:endParaRPr lang="en-US" dirty="0" smtClean="0"/>
          </a:p>
          <a:p>
            <a:pPr lvl="1" hangingPunct="0"/>
            <a:r>
              <a:rPr lang="en-US" dirty="0" smtClean="0"/>
              <a:t>each state has one or more possible </a:t>
            </a:r>
            <a:r>
              <a:rPr lang="en-US" b="1" dirty="0" smtClean="0"/>
              <a:t>policies</a:t>
            </a:r>
            <a:r>
              <a:rPr lang="en-US" dirty="0" smtClean="0"/>
              <a:t> from which to choose </a:t>
            </a:r>
          </a:p>
          <a:p>
            <a:pPr lvl="1" hangingPunct="0"/>
            <a:r>
              <a:rPr lang="en-US" dirty="0" smtClean="0"/>
              <a:t>the policy you choose determines your state at the next stage</a:t>
            </a:r>
          </a:p>
          <a:p>
            <a:pPr hangingPunct="0"/>
            <a:r>
              <a:rPr lang="en-US" dirty="0" smtClean="0"/>
              <a:t> </a:t>
            </a:r>
          </a:p>
          <a:p>
            <a:pPr hangingPunct="0"/>
            <a:r>
              <a:rPr lang="en-US" dirty="0" smtClean="0"/>
              <a:t>Method </a:t>
            </a:r>
          </a:p>
          <a:p>
            <a:pPr lvl="1" hangingPunct="0"/>
            <a:r>
              <a:rPr lang="en-US" dirty="0" smtClean="0"/>
              <a:t>start with a solution for a small part of the problem </a:t>
            </a:r>
          </a:p>
          <a:p>
            <a:pPr lvl="1" hangingPunct="0"/>
            <a:r>
              <a:rPr lang="en-US" dirty="0" smtClean="0"/>
              <a:t>expand </a:t>
            </a:r>
          </a:p>
          <a:p>
            <a:pPr hangingPunct="0"/>
            <a:r>
              <a:rPr lang="en-US" dirty="0" smtClean="0"/>
              <a:t> A useful approach when you don’t want to check all </a:t>
            </a:r>
            <a:r>
              <a:rPr lang="en-US" dirty="0" err="1" smtClean="0"/>
              <a:t>possiblities</a:t>
            </a:r>
            <a:endParaRPr lang="en-US" smtClean="0"/>
          </a:p>
          <a:p>
            <a:pPr hangingPunct="0"/>
            <a:endParaRPr lang="en-US" smtClean="0"/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Stage 1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</a:t>
            </a:r>
            <a:r>
              <a:rPr lang="en-US" baseline="-25000" dirty="0" smtClean="0"/>
              <a:t>1 </a:t>
            </a:r>
            <a:r>
              <a:rPr lang="en-US" dirty="0" smtClean="0"/>
              <a:t>(</a:t>
            </a:r>
            <a:r>
              <a:rPr lang="en-US" dirty="0" err="1" smtClean="0"/>
              <a:t>i</a:t>
            </a:r>
            <a:r>
              <a:rPr lang="en-US" dirty="0" smtClean="0"/>
              <a:t>) = min {c(x) + 0.5(x + </a:t>
            </a:r>
            <a:r>
              <a:rPr lang="en-US" dirty="0" err="1" smtClean="0"/>
              <a:t>i</a:t>
            </a:r>
            <a:r>
              <a:rPr lang="en-US" dirty="0" smtClean="0"/>
              <a:t> - 1) + f</a:t>
            </a:r>
            <a:r>
              <a:rPr lang="en-US" baseline="-25000" dirty="0" smtClean="0"/>
              <a:t>1</a:t>
            </a:r>
            <a:r>
              <a:rPr lang="en-US" dirty="0" smtClean="0"/>
              <a:t>(</a:t>
            </a:r>
            <a:r>
              <a:rPr lang="en-US" dirty="0" err="1" smtClean="0"/>
              <a:t>i+x</a:t>
            </a:r>
            <a:r>
              <a:rPr lang="en-US" dirty="0" smtClean="0"/>
              <a:t> - 1) }      for x = 0, 1, ...,5 </a:t>
            </a:r>
          </a:p>
          <a:p>
            <a:r>
              <a:rPr lang="en-US" dirty="0" smtClean="0"/>
              <a:t>         </a:t>
            </a:r>
            <a:r>
              <a:rPr lang="en-US" baseline="30000" dirty="0" smtClean="0"/>
              <a:t>x=0,1,2,3,4</a:t>
            </a:r>
            <a:r>
              <a:rPr lang="en-US" dirty="0" smtClean="0"/>
              <a:t> 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Demand is 1  3   2  4</a:t>
            </a:r>
          </a:p>
          <a:p>
            <a:r>
              <a:rPr lang="en-US" dirty="0" smtClean="0"/>
              <a:t>(text also finds f</a:t>
            </a:r>
            <a:r>
              <a:rPr lang="en-US" baseline="-25000" dirty="0" smtClean="0"/>
              <a:t>1 </a:t>
            </a:r>
            <a:r>
              <a:rPr lang="en-US" dirty="0" smtClean="0"/>
              <a:t>(</a:t>
            </a:r>
            <a:r>
              <a:rPr lang="en-US" dirty="0" err="1" smtClean="0"/>
              <a:t>i</a:t>
            </a:r>
            <a:r>
              <a:rPr lang="en-US" dirty="0" smtClean="0"/>
              <a:t>) for </a:t>
            </a:r>
            <a:r>
              <a:rPr lang="en-US" dirty="0" err="1" smtClean="0"/>
              <a:t>i</a:t>
            </a:r>
            <a:r>
              <a:rPr lang="en-US" dirty="0" smtClean="0"/>
              <a:t> = 1,2,3,4) </a:t>
            </a:r>
          </a:p>
          <a:p>
            <a:endParaRPr lang="en-US" dirty="0"/>
          </a:p>
        </p:txBody>
      </p:sp>
      <p:graphicFrame>
        <p:nvGraphicFramePr>
          <p:cNvPr id="4" name="Content Placeholder 4"/>
          <p:cNvGraphicFramePr>
            <a:graphicFrameLocks/>
          </p:cNvGraphicFramePr>
          <p:nvPr/>
        </p:nvGraphicFramePr>
        <p:xfrm>
          <a:off x="2133600" y="2400300"/>
          <a:ext cx="4952997" cy="10287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8334"/>
                <a:gridCol w="638334"/>
                <a:gridCol w="638334"/>
                <a:gridCol w="638334"/>
                <a:gridCol w="638334"/>
                <a:gridCol w="591049"/>
                <a:gridCol w="602871"/>
                <a:gridCol w="567407"/>
              </a:tblGrid>
              <a:tr h="464344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f</a:t>
                      </a:r>
                      <a:r>
                        <a:rPr lang="en-US" baseline="-25000" smtClean="0"/>
                        <a:t>1</a:t>
                      </a:r>
                      <a:r>
                        <a:rPr lang="en-US" smtClean="0"/>
                        <a:t>(i)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x</a:t>
                      </a:r>
                      <a:r>
                        <a:rPr lang="en-US" baseline="-25000" smtClean="0"/>
                        <a:t>1</a:t>
                      </a:r>
                      <a:r>
                        <a:rPr lang="en-US" baseline="0" smtClean="0"/>
                        <a:t>(i)</a:t>
                      </a:r>
                      <a:endParaRPr lang="en-US"/>
                    </a:p>
                  </a:txBody>
                  <a:tcPr/>
                </a:tc>
              </a:tr>
              <a:tr h="564356"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20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20.5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21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20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</a:t>
                      </a:r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There must be an easier way</a:t>
            </a:r>
            <a:br>
              <a:rPr lang="en-US" smtClean="0"/>
            </a:br>
            <a:r>
              <a:rPr lang="en-US" sz="2000" smtClean="0"/>
              <a:t>(not in text)</a:t>
            </a:r>
            <a:endParaRPr lang="en-US" sz="20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686800" cy="4983163"/>
          </a:xfrm>
        </p:spPr>
        <p:txBody>
          <a:bodyPr>
            <a:normAutofit lnSpcReduction="10000"/>
          </a:bodyPr>
          <a:lstStyle/>
          <a:p>
            <a:r>
              <a:rPr lang="en-US" smtClean="0"/>
              <a:t>Only produce when entering inventory=0</a:t>
            </a:r>
          </a:p>
          <a:p>
            <a:pPr lvl="1"/>
            <a:r>
              <a:rPr lang="en-US" smtClean="0"/>
              <a:t>don't carry inventory to meet part of the demand if you will have to produce in the period</a:t>
            </a:r>
          </a:p>
          <a:p>
            <a:pPr lvl="1"/>
            <a:endParaRPr lang="en-US" smtClean="0"/>
          </a:p>
          <a:p>
            <a:pPr lvl="1"/>
            <a:endParaRPr lang="en-US" smtClean="0"/>
          </a:p>
          <a:p>
            <a:pPr lvl="1"/>
            <a:endParaRPr lang="en-US" smtClean="0"/>
          </a:p>
          <a:p>
            <a:pPr lvl="1"/>
            <a:endParaRPr lang="en-US" smtClean="0"/>
          </a:p>
          <a:p>
            <a:pPr lvl="1"/>
            <a:endParaRPr lang="en-US" smtClean="0"/>
          </a:p>
          <a:p>
            <a:pPr lvl="1"/>
            <a:endParaRPr lang="en-US" smtClean="0"/>
          </a:p>
          <a:p>
            <a:pPr lvl="1"/>
            <a:endParaRPr lang="en-US" smtClean="0"/>
          </a:p>
          <a:p>
            <a:pPr lvl="1"/>
            <a:endParaRPr lang="en-US" smtClean="0"/>
          </a:p>
          <a:p>
            <a:pPr lvl="1"/>
            <a:endParaRPr lang="en-US" smtClean="0"/>
          </a:p>
          <a:p>
            <a:pPr lvl="1"/>
            <a:endParaRPr lang="en-US" smtClean="0"/>
          </a:p>
          <a:p>
            <a:pPr lvl="1">
              <a:buNone/>
            </a:pPr>
            <a:r>
              <a:rPr lang="en-US" smtClean="0"/>
              <a:t>Demand is 1  3   2  4</a:t>
            </a:r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838200" y="2575560"/>
          <a:ext cx="26670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9000"/>
                <a:gridCol w="889000"/>
                <a:gridCol w="889000"/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mtClean="0"/>
                        <a:t>f</a:t>
                      </a:r>
                      <a:r>
                        <a:rPr lang="en-US" baseline="-25000" smtClean="0"/>
                        <a:t>4</a:t>
                      </a:r>
                      <a:r>
                        <a:rPr lang="en-US" smtClean="0"/>
                        <a:t>(i)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x</a:t>
                      </a:r>
                      <a:r>
                        <a:rPr lang="en-US" baseline="-25000" smtClean="0"/>
                        <a:t>4</a:t>
                      </a:r>
                      <a:r>
                        <a:rPr lang="en-US" smtClean="0"/>
                        <a:t>*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7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4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191000" y="2286000"/>
          <a:ext cx="3429001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"/>
                <a:gridCol w="634999"/>
                <a:gridCol w="850900"/>
                <a:gridCol w="647702"/>
                <a:gridCol w="609600"/>
              </a:tblGrid>
              <a:tr h="348916">
                <a:tc>
                  <a:txBody>
                    <a:bodyPr/>
                    <a:lstStyle/>
                    <a:p>
                      <a:r>
                        <a:rPr lang="en-US" smtClean="0"/>
                        <a:t>i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x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cost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f</a:t>
                      </a:r>
                      <a:r>
                        <a:rPr lang="en-US" baseline="-25000" smtClean="0"/>
                        <a:t>3 </a:t>
                      </a:r>
                      <a:r>
                        <a:rPr lang="en-US" smtClean="0"/>
                        <a:t>(i)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x</a:t>
                      </a:r>
                      <a:r>
                        <a:rPr lang="en-US" baseline="-25000" smtClean="0"/>
                        <a:t>3</a:t>
                      </a:r>
                      <a:r>
                        <a:rPr lang="en-US" baseline="0" smtClean="0"/>
                        <a:t>(i)</a:t>
                      </a:r>
                      <a:endParaRPr lang="en-US"/>
                    </a:p>
                  </a:txBody>
                  <a:tcPr/>
                </a:tc>
              </a:tr>
              <a:tr h="348916"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2</a:t>
                      </a:r>
                      <a:endParaRPr lang="en-US"/>
                    </a:p>
                  </a:txBody>
                  <a:tcPr/>
                </a:tc>
              </a:tr>
              <a:tr h="348916">
                <a:tc>
                  <a:txBody>
                    <a:bodyPr/>
                    <a:lstStyle/>
                    <a:p>
                      <a:r>
                        <a:rPr lang="en-US" smtClean="0"/>
                        <a:t>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7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7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Content Placeholder 4"/>
          <p:cNvGraphicFramePr>
            <a:graphicFrameLocks/>
          </p:cNvGraphicFramePr>
          <p:nvPr/>
        </p:nvGraphicFramePr>
        <p:xfrm>
          <a:off x="990600" y="4038600"/>
          <a:ext cx="3505200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1040"/>
                <a:gridCol w="649110"/>
                <a:gridCol w="869809"/>
                <a:gridCol w="662095"/>
                <a:gridCol w="623146"/>
              </a:tblGrid>
              <a:tr h="334587">
                <a:tc>
                  <a:txBody>
                    <a:bodyPr/>
                    <a:lstStyle/>
                    <a:p>
                      <a:r>
                        <a:rPr lang="en-US" smtClean="0"/>
                        <a:t>i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x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cost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f</a:t>
                      </a:r>
                      <a:r>
                        <a:rPr lang="en-US" baseline="-25000" smtClean="0"/>
                        <a:t>2 </a:t>
                      </a:r>
                      <a:r>
                        <a:rPr lang="en-US" smtClean="0"/>
                        <a:t>(i)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x</a:t>
                      </a:r>
                      <a:r>
                        <a:rPr lang="en-US" baseline="-25000" smtClean="0"/>
                        <a:t>2</a:t>
                      </a:r>
                      <a:r>
                        <a:rPr lang="en-US" baseline="0" smtClean="0"/>
                        <a:t>(i)</a:t>
                      </a:r>
                      <a:endParaRPr lang="en-US"/>
                    </a:p>
                  </a:txBody>
                  <a:tcPr/>
                </a:tc>
              </a:tr>
              <a:tr h="334587"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18</a:t>
                      </a:r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smtClean="0"/>
                        <a:t>16</a:t>
                      </a:r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smtClean="0"/>
                        <a:t>5</a:t>
                      </a:r>
                      <a:endParaRPr lang="en-US"/>
                    </a:p>
                  </a:txBody>
                  <a:tcPr/>
                </a:tc>
              </a:tr>
              <a:tr h="334587"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18.5</a:t>
                      </a:r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4587">
                <a:tc>
                  <a:txBody>
                    <a:bodyPr/>
                    <a:lstStyle/>
                    <a:p>
                      <a:r>
                        <a:rPr lang="en-US" smtClean="0"/>
                        <a:t>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Content Placeholder 4"/>
          <p:cNvGraphicFramePr>
            <a:graphicFrameLocks/>
          </p:cNvGraphicFramePr>
          <p:nvPr/>
        </p:nvGraphicFramePr>
        <p:xfrm>
          <a:off x="5105400" y="4389120"/>
          <a:ext cx="3505200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1040"/>
                <a:gridCol w="649110"/>
                <a:gridCol w="869809"/>
                <a:gridCol w="662095"/>
                <a:gridCol w="623146"/>
              </a:tblGrid>
              <a:tr h="334587">
                <a:tc>
                  <a:txBody>
                    <a:bodyPr/>
                    <a:lstStyle/>
                    <a:p>
                      <a:r>
                        <a:rPr lang="en-US" smtClean="0"/>
                        <a:t>i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x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cost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f</a:t>
                      </a:r>
                      <a:r>
                        <a:rPr lang="en-US" baseline="-25000" smtClean="0"/>
                        <a:t>1</a:t>
                      </a:r>
                      <a:r>
                        <a:rPr lang="en-US" smtClean="0"/>
                        <a:t>(i)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x</a:t>
                      </a:r>
                      <a:r>
                        <a:rPr lang="en-US" baseline="-25000" smtClean="0"/>
                        <a:t>1</a:t>
                      </a:r>
                      <a:r>
                        <a:rPr lang="en-US" baseline="0" smtClean="0"/>
                        <a:t>(i)</a:t>
                      </a:r>
                      <a:endParaRPr lang="en-US"/>
                    </a:p>
                  </a:txBody>
                  <a:tcPr/>
                </a:tc>
              </a:tr>
              <a:tr h="334587"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20</a:t>
                      </a:r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smtClean="0"/>
                        <a:t>20</a:t>
                      </a:r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smtClean="0"/>
                        <a:t>1</a:t>
                      </a:r>
                      <a:endParaRPr lang="en-US"/>
                    </a:p>
                  </a:txBody>
                  <a:tcPr/>
                </a:tc>
              </a:tr>
              <a:tr h="334587"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21.5</a:t>
                      </a:r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Network Representation</a:t>
            </a:r>
            <a:endParaRPr lang="en-US"/>
          </a:p>
        </p:txBody>
      </p:sp>
      <p:sp>
        <p:nvSpPr>
          <p:cNvPr id="35" name="Oval 8"/>
          <p:cNvSpPr>
            <a:spLocks noGrp="1" noChangeArrowheads="1"/>
          </p:cNvSpPr>
          <p:nvPr>
            <p:ph idx="1"/>
          </p:nvPr>
        </p:nvSpPr>
        <p:spPr bwMode="auto">
          <a:xfrm>
            <a:off x="2057400" y="2209800"/>
            <a:ext cx="7620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noAutofit/>
          </a:bodyPr>
          <a:lstStyle/>
          <a:p>
            <a:pPr algn="ctr"/>
            <a:r>
              <a:rPr lang="en-US" sz="2000" smtClean="0"/>
              <a:t>2,0</a:t>
            </a:r>
            <a:endParaRPr lang="en-US" sz="2000" dirty="0"/>
          </a:p>
        </p:txBody>
      </p:sp>
      <p:sp>
        <p:nvSpPr>
          <p:cNvPr id="36" name="Oval 8"/>
          <p:cNvSpPr>
            <a:spLocks noChangeArrowheads="1"/>
          </p:cNvSpPr>
          <p:nvPr/>
        </p:nvSpPr>
        <p:spPr bwMode="auto">
          <a:xfrm>
            <a:off x="228600" y="3733800"/>
            <a:ext cx="7620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mtClean="0"/>
              <a:t>1, 0</a:t>
            </a:r>
            <a:endParaRPr lang="en-US" dirty="0"/>
          </a:p>
        </p:txBody>
      </p:sp>
      <p:sp>
        <p:nvSpPr>
          <p:cNvPr id="39" name="Oval 8"/>
          <p:cNvSpPr txBox="1">
            <a:spLocks noChangeArrowheads="1"/>
          </p:cNvSpPr>
          <p:nvPr/>
        </p:nvSpPr>
        <p:spPr bwMode="auto">
          <a:xfrm>
            <a:off x="2057400" y="3124200"/>
            <a:ext cx="7620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vert="horz" wrap="none" lIns="91440" tIns="45720" rIns="91440" bIns="45720" rtlCol="0" anchor="ctr">
            <a:no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2,1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0" name="Oval 8"/>
          <p:cNvSpPr txBox="1">
            <a:spLocks noChangeArrowheads="1"/>
          </p:cNvSpPr>
          <p:nvPr/>
        </p:nvSpPr>
        <p:spPr bwMode="auto">
          <a:xfrm>
            <a:off x="1981200" y="4038600"/>
            <a:ext cx="7620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vert="horz" wrap="none" lIns="91440" tIns="45720" rIns="91440" bIns="45720" rtlCol="0" anchor="ctr">
            <a:no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2,2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1" name="Oval 8"/>
          <p:cNvSpPr txBox="1">
            <a:spLocks noChangeArrowheads="1"/>
          </p:cNvSpPr>
          <p:nvPr/>
        </p:nvSpPr>
        <p:spPr bwMode="auto">
          <a:xfrm>
            <a:off x="1981200" y="4800600"/>
            <a:ext cx="7620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vert="horz" wrap="none" lIns="91440" tIns="45720" rIns="91440" bIns="45720" rtlCol="0" anchor="ctr">
            <a:no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2,3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2" name="Oval 8"/>
          <p:cNvSpPr txBox="1">
            <a:spLocks noChangeArrowheads="1"/>
          </p:cNvSpPr>
          <p:nvPr/>
        </p:nvSpPr>
        <p:spPr bwMode="auto">
          <a:xfrm>
            <a:off x="1981200" y="5715000"/>
            <a:ext cx="7620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vert="horz" wrap="none" lIns="91440" tIns="45720" rIns="91440" bIns="45720" rtlCol="0" anchor="ctr">
            <a:no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2,4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44" name="Straight Arrow Connector 43"/>
          <p:cNvCxnSpPr>
            <a:stCxn id="36" idx="6"/>
          </p:cNvCxnSpPr>
          <p:nvPr/>
        </p:nvCxnSpPr>
        <p:spPr>
          <a:xfrm flipV="1">
            <a:off x="990600" y="2590800"/>
            <a:ext cx="1178394" cy="14097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endCxn id="39" idx="2"/>
          </p:cNvCxnSpPr>
          <p:nvPr/>
        </p:nvCxnSpPr>
        <p:spPr>
          <a:xfrm flipV="1">
            <a:off x="1031409" y="3390900"/>
            <a:ext cx="1025991" cy="5734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36" idx="6"/>
            <a:endCxn id="40" idx="2"/>
          </p:cNvCxnSpPr>
          <p:nvPr/>
        </p:nvCxnSpPr>
        <p:spPr>
          <a:xfrm>
            <a:off x="990600" y="4000500"/>
            <a:ext cx="9906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endCxn id="42" idx="2"/>
          </p:cNvCxnSpPr>
          <p:nvPr/>
        </p:nvCxnSpPr>
        <p:spPr>
          <a:xfrm rot="16200000" flipH="1">
            <a:off x="438150" y="4438650"/>
            <a:ext cx="2019300" cy="1066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36" idx="6"/>
          </p:cNvCxnSpPr>
          <p:nvPr/>
        </p:nvCxnSpPr>
        <p:spPr>
          <a:xfrm>
            <a:off x="990600" y="4000500"/>
            <a:ext cx="1143000" cy="1219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>
            <a:off x="990600" y="4000500"/>
            <a:ext cx="990600" cy="1066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>
            <a:off x="1143000" y="4152900"/>
            <a:ext cx="990600" cy="1066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Oval 8"/>
          <p:cNvSpPr txBox="1">
            <a:spLocks noChangeArrowheads="1"/>
          </p:cNvSpPr>
          <p:nvPr/>
        </p:nvSpPr>
        <p:spPr bwMode="auto">
          <a:xfrm>
            <a:off x="7086600" y="3886200"/>
            <a:ext cx="7620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vert="horz" wrap="none" lIns="91440" tIns="45720" rIns="91440" bIns="45720" rtlCol="0" anchor="ctr">
            <a:no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000" smtClean="0"/>
              <a:t>5</a:t>
            </a:r>
            <a:r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,0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685800" y="1600200"/>
            <a:ext cx="37500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(i,j): i = period, j = beginning inventory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13.4 Resource Allocation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hangingPunct="0"/>
            <a:r>
              <a:rPr lang="en-US" smtClean="0"/>
              <a:t>I have 5 blocks of time to study and want to maximize the sum of </a:t>
            </a:r>
          </a:p>
          <a:p>
            <a:pPr hangingPunct="0"/>
            <a:r>
              <a:rPr lang="en-US" smtClean="0"/>
              <a:t>my grades</a:t>
            </a:r>
          </a:p>
          <a:p>
            <a:pPr hangingPunct="0"/>
            <a:r>
              <a:rPr lang="en-US" smtClean="0"/>
              <a:t> </a:t>
            </a:r>
          </a:p>
          <a:p>
            <a:pPr hangingPunct="0"/>
            <a:r>
              <a:rPr lang="en-US" b="1" smtClean="0"/>
              <a:t> </a:t>
            </a:r>
            <a:endParaRPr lang="en-US" smtClean="0"/>
          </a:p>
          <a:p>
            <a:pPr hangingPunct="0"/>
            <a:endParaRPr lang="en-US" b="1" smtClean="0"/>
          </a:p>
          <a:p>
            <a:pPr hangingPunct="0"/>
            <a:endParaRPr lang="en-US" b="1" smtClean="0"/>
          </a:p>
          <a:p>
            <a:pPr hangingPunct="0"/>
            <a:endParaRPr lang="en-US" b="1" smtClean="0"/>
          </a:p>
          <a:p>
            <a:pPr hangingPunct="0"/>
            <a:endParaRPr lang="en-US" smtClean="0"/>
          </a:p>
          <a:p>
            <a:pPr hangingPunct="0"/>
            <a:r>
              <a:rPr lang="en-US" smtClean="0"/>
              <a:t>g</a:t>
            </a:r>
            <a:r>
              <a:rPr lang="en-US" baseline="-25000" smtClean="0"/>
              <a:t>i</a:t>
            </a:r>
            <a:r>
              <a:rPr lang="en-US" smtClean="0"/>
              <a:t>(x</a:t>
            </a:r>
            <a:r>
              <a:rPr lang="en-US" baseline="-25000" smtClean="0"/>
              <a:t>i</a:t>
            </a:r>
            <a:r>
              <a:rPr lang="en-US" smtClean="0"/>
              <a:t>) = grade in subject i given I study  x</a:t>
            </a:r>
            <a:r>
              <a:rPr lang="en-US" baseline="-25000" smtClean="0"/>
              <a:t>i  </a:t>
            </a:r>
            <a:r>
              <a:rPr lang="en-US" smtClean="0"/>
              <a:t>blocks.</a:t>
            </a:r>
          </a:p>
          <a:p>
            <a:pPr hangingPunct="0"/>
            <a:r>
              <a:rPr lang="en-US" smtClean="0"/>
              <a:t>3 decisions: x</a:t>
            </a:r>
            <a:r>
              <a:rPr lang="en-US" baseline="-25000" smtClean="0"/>
              <a:t>n</a:t>
            </a:r>
            <a:r>
              <a:rPr lang="en-US" smtClean="0"/>
              <a:t> = # blocks to spend on subject n</a:t>
            </a:r>
          </a:p>
          <a:p>
            <a:pPr hangingPunct="0"/>
            <a:r>
              <a:rPr lang="en-US" smtClean="0"/>
              <a:t>stage = subject</a:t>
            </a:r>
          </a:p>
          <a:p>
            <a:pPr hangingPunct="0"/>
            <a:r>
              <a:rPr lang="en-US" smtClean="0"/>
              <a:t>state = time available to allocate to remaining stages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590800" y="1828800"/>
          <a:ext cx="35052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6300"/>
                <a:gridCol w="876300"/>
                <a:gridCol w="876300"/>
                <a:gridCol w="8763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hours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Eng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Econ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Phys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40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65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40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65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70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55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75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89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63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88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91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78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93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95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81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99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98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85</a:t>
                      </a:r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Resource Allocation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hangingPunct="0"/>
            <a:r>
              <a:rPr lang="en-US" smtClean="0"/>
              <a:t>g</a:t>
            </a:r>
            <a:r>
              <a:rPr lang="en-US" baseline="-25000" smtClean="0"/>
              <a:t>i</a:t>
            </a:r>
            <a:r>
              <a:rPr lang="en-US" smtClean="0"/>
              <a:t>(x</a:t>
            </a:r>
            <a:r>
              <a:rPr lang="en-US" baseline="-25000" smtClean="0"/>
              <a:t>i</a:t>
            </a:r>
            <a:r>
              <a:rPr lang="en-US" smtClean="0"/>
              <a:t>) = grade in subject i given x</a:t>
            </a:r>
            <a:r>
              <a:rPr lang="en-US" baseline="-25000" smtClean="0"/>
              <a:t>i</a:t>
            </a:r>
            <a:r>
              <a:rPr lang="en-US" smtClean="0"/>
              <a:t> blocks</a:t>
            </a:r>
            <a:endParaRPr lang="en-US" sz="800" smtClean="0"/>
          </a:p>
          <a:p>
            <a:pPr hangingPunct="0"/>
            <a:endParaRPr lang="en-US" sz="800" smtClean="0"/>
          </a:p>
          <a:p>
            <a:pPr hangingPunct="0"/>
            <a:r>
              <a:rPr lang="en-US" smtClean="0"/>
              <a:t>Objective: max </a:t>
            </a:r>
            <a:r>
              <a:rPr lang="en-US" smtClean="0">
                <a:sym typeface="Symbol"/>
              </a:rPr>
              <a:t></a:t>
            </a:r>
            <a:r>
              <a:rPr lang="en-US" smtClean="0"/>
              <a:t> g</a:t>
            </a:r>
            <a:r>
              <a:rPr lang="en-US" baseline="-25000" smtClean="0"/>
              <a:t>i</a:t>
            </a:r>
            <a:r>
              <a:rPr lang="en-US" smtClean="0"/>
              <a:t>(x</a:t>
            </a:r>
            <a:r>
              <a:rPr lang="en-US" baseline="-25000" smtClean="0"/>
              <a:t>i</a:t>
            </a:r>
            <a:r>
              <a:rPr lang="en-US" smtClean="0"/>
              <a:t>) subject to </a:t>
            </a:r>
            <a:r>
              <a:rPr lang="en-US" smtClean="0">
                <a:sym typeface="Symbol"/>
              </a:rPr>
              <a:t>x</a:t>
            </a:r>
            <a:r>
              <a:rPr lang="en-US" baseline="-25000" smtClean="0">
                <a:sym typeface="Symbol"/>
              </a:rPr>
              <a:t>i</a:t>
            </a:r>
            <a:r>
              <a:rPr lang="en-US" smtClean="0"/>
              <a:t>= 5</a:t>
            </a:r>
            <a:endParaRPr lang="en-US" sz="800" smtClean="0"/>
          </a:p>
          <a:p>
            <a:pPr hangingPunct="0"/>
            <a:endParaRPr lang="en-US" sz="800" smtClean="0"/>
          </a:p>
          <a:p>
            <a:pPr hangingPunct="0"/>
            <a:r>
              <a:rPr lang="en-US" smtClean="0"/>
              <a:t> f</a:t>
            </a:r>
            <a:r>
              <a:rPr lang="en-US" baseline="-25000" smtClean="0"/>
              <a:t>n</a:t>
            </a:r>
            <a:r>
              <a:rPr lang="en-US" smtClean="0"/>
              <a:t>(s) = max effectiveness of s hours in stages n through 3</a:t>
            </a:r>
            <a:endParaRPr lang="en-US" sz="800" smtClean="0"/>
          </a:p>
          <a:p>
            <a:pPr hangingPunct="0"/>
            <a:r>
              <a:rPr lang="en-US" sz="800" smtClean="0"/>
              <a:t> </a:t>
            </a:r>
          </a:p>
          <a:p>
            <a:pPr hangingPunct="0"/>
            <a:r>
              <a:rPr lang="en-US" smtClean="0"/>
              <a:t>f</a:t>
            </a:r>
            <a:r>
              <a:rPr lang="en-US" baseline="-25000" smtClean="0"/>
              <a:t>n</a:t>
            </a:r>
            <a:r>
              <a:rPr lang="en-US" smtClean="0"/>
              <a:t>(s, x</a:t>
            </a:r>
            <a:r>
              <a:rPr lang="en-US" baseline="-25000" smtClean="0"/>
              <a:t>n</a:t>
            </a:r>
            <a:r>
              <a:rPr lang="en-US" smtClean="0"/>
              <a:t>) = g</a:t>
            </a:r>
            <a:r>
              <a:rPr lang="en-US" baseline="-25000" smtClean="0"/>
              <a:t>n</a:t>
            </a:r>
            <a:r>
              <a:rPr lang="en-US" smtClean="0"/>
              <a:t>(x</a:t>
            </a:r>
            <a:r>
              <a:rPr lang="en-US" baseline="-25000" smtClean="0"/>
              <a:t>n</a:t>
            </a:r>
            <a:r>
              <a:rPr lang="en-US" smtClean="0"/>
              <a:t>) + f</a:t>
            </a:r>
            <a:r>
              <a:rPr lang="en-US" baseline="-25000" smtClean="0"/>
              <a:t>n+1</a:t>
            </a:r>
            <a:r>
              <a:rPr lang="en-US" smtClean="0"/>
              <a:t>(s - x</a:t>
            </a:r>
            <a:r>
              <a:rPr lang="en-US" baseline="-25000" smtClean="0"/>
              <a:t>n</a:t>
            </a:r>
            <a:r>
              <a:rPr lang="en-US" smtClean="0"/>
              <a:t>)</a:t>
            </a:r>
          </a:p>
          <a:p>
            <a:pPr hangingPunct="0"/>
            <a:r>
              <a:rPr lang="en-US" smtClean="0"/>
              <a:t>             =  grade from x</a:t>
            </a:r>
            <a:r>
              <a:rPr lang="en-US" baseline="-25000" smtClean="0"/>
              <a:t>n</a:t>
            </a:r>
            <a:r>
              <a:rPr lang="en-US" smtClean="0"/>
              <a:t> hours to subject n plus best effect of     </a:t>
            </a:r>
          </a:p>
          <a:p>
            <a:pPr hangingPunct="0"/>
            <a:r>
              <a:rPr lang="en-US" smtClean="0"/>
              <a:t>                 remaining hours in later stages</a:t>
            </a:r>
            <a:endParaRPr lang="en-US" sz="800" smtClean="0"/>
          </a:p>
          <a:p>
            <a:pPr hangingPunct="0"/>
            <a:r>
              <a:rPr lang="en-US" sz="800" smtClean="0"/>
              <a:t> </a:t>
            </a:r>
          </a:p>
          <a:p>
            <a:pPr hangingPunct="0"/>
            <a:r>
              <a:rPr lang="en-US" smtClean="0"/>
              <a:t>f</a:t>
            </a:r>
            <a:r>
              <a:rPr lang="en-US" baseline="-25000" smtClean="0"/>
              <a:t>n</a:t>
            </a:r>
            <a:r>
              <a:rPr lang="en-US" smtClean="0"/>
              <a:t>(s) =     max      { g</a:t>
            </a:r>
            <a:r>
              <a:rPr lang="en-US" baseline="-25000" smtClean="0"/>
              <a:t>n</a:t>
            </a:r>
            <a:r>
              <a:rPr lang="en-US" smtClean="0"/>
              <a:t>(xn) + f</a:t>
            </a:r>
            <a:r>
              <a:rPr lang="en-US" baseline="-25000" smtClean="0"/>
              <a:t>n+1</a:t>
            </a:r>
            <a:r>
              <a:rPr lang="en-US" smtClean="0"/>
              <a:t>(s - x</a:t>
            </a:r>
            <a:r>
              <a:rPr lang="en-US" baseline="-25000" smtClean="0"/>
              <a:t>n</a:t>
            </a:r>
            <a:r>
              <a:rPr lang="en-US" smtClean="0"/>
              <a:t>)}</a:t>
            </a:r>
          </a:p>
          <a:p>
            <a:pPr hangingPunct="0"/>
            <a:r>
              <a:rPr lang="en-US" smtClean="0"/>
              <a:t>                 x</a:t>
            </a:r>
            <a:r>
              <a:rPr lang="en-US" baseline="-25000" smtClean="0"/>
              <a:t>n</a:t>
            </a:r>
            <a:r>
              <a:rPr lang="en-US" smtClean="0"/>
              <a:t>=o..s</a:t>
            </a:r>
          </a:p>
          <a:p>
            <a:pPr hangingPunct="0"/>
            <a:r>
              <a:rPr lang="en-US" smtClean="0"/>
              <a:t> </a:t>
            </a:r>
          </a:p>
          <a:p>
            <a:pPr hangingPunct="0"/>
            <a:r>
              <a:rPr lang="en-US" b="1" smtClean="0"/>
              <a:t> </a:t>
            </a:r>
            <a:endParaRPr lang="en-US" smtClean="0"/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Resource Allocation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mtClean="0"/>
              <a:t>f</a:t>
            </a:r>
            <a:r>
              <a:rPr lang="en-US" baseline="-25000" smtClean="0"/>
              <a:t>3</a:t>
            </a:r>
            <a:r>
              <a:rPr lang="en-US" smtClean="0"/>
              <a:t>(s)                                f</a:t>
            </a:r>
            <a:r>
              <a:rPr lang="en-US" baseline="-25000" smtClean="0"/>
              <a:t>2</a:t>
            </a:r>
            <a:r>
              <a:rPr lang="en-US" smtClean="0"/>
              <a:t>(s)</a:t>
            </a:r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r>
              <a:rPr lang="en-US" smtClean="0"/>
              <a:t>f</a:t>
            </a:r>
            <a:r>
              <a:rPr lang="en-US" baseline="-25000" smtClean="0"/>
              <a:t>1</a:t>
            </a:r>
            <a:r>
              <a:rPr lang="en-US" smtClean="0"/>
              <a:t>(s)</a:t>
            </a:r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r>
              <a:rPr lang="en-US" smtClean="0"/>
              <a:t>Solution: English 2, Econ 2, Physics 1</a:t>
            </a:r>
          </a:p>
          <a:p>
            <a:endParaRPr lang="en-US" smtClean="0"/>
          </a:p>
          <a:p>
            <a:endParaRPr lang="en-US" smtClean="0"/>
          </a:p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04800" y="1783080"/>
          <a:ext cx="2590800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3600"/>
                <a:gridCol w="863600"/>
                <a:gridCol w="863600"/>
              </a:tblGrid>
              <a:tr h="348343">
                <a:tc>
                  <a:txBody>
                    <a:bodyPr/>
                    <a:lstStyle/>
                    <a:p>
                      <a:r>
                        <a:rPr lang="en-US" smtClean="0"/>
                        <a:t>s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mtClean="0"/>
                        <a:t>f</a:t>
                      </a:r>
                      <a:r>
                        <a:rPr lang="en-US" baseline="-25000" smtClean="0"/>
                        <a:t>3</a:t>
                      </a:r>
                      <a:r>
                        <a:rPr lang="en-US" smtClean="0"/>
                        <a:t>(s)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x</a:t>
                      </a:r>
                      <a:r>
                        <a:rPr lang="en-US" baseline="-25000" smtClean="0"/>
                        <a:t>3</a:t>
                      </a:r>
                      <a:endParaRPr lang="en-US"/>
                    </a:p>
                  </a:txBody>
                  <a:tcPr/>
                </a:tc>
              </a:tr>
              <a:tr h="348343"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40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/>
                    </a:p>
                  </a:txBody>
                  <a:tcPr/>
                </a:tc>
              </a:tr>
              <a:tr h="348343">
                <a:tc>
                  <a:txBody>
                    <a:bodyPr/>
                    <a:lstStyle/>
                    <a:p>
                      <a:r>
                        <a:rPr lang="en-US" smtClean="0"/>
                        <a:t>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55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</a:t>
                      </a:r>
                      <a:endParaRPr lang="en-US"/>
                    </a:p>
                  </a:txBody>
                  <a:tcPr/>
                </a:tc>
              </a:tr>
              <a:tr h="348343">
                <a:tc>
                  <a:txBody>
                    <a:bodyPr/>
                    <a:lstStyle/>
                    <a:p>
                      <a:r>
                        <a:rPr lang="en-US" smtClean="0"/>
                        <a:t>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63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2</a:t>
                      </a:r>
                      <a:endParaRPr lang="en-US"/>
                    </a:p>
                  </a:txBody>
                  <a:tcPr/>
                </a:tc>
              </a:tr>
              <a:tr h="348343">
                <a:tc>
                  <a:txBody>
                    <a:bodyPr/>
                    <a:lstStyle/>
                    <a:p>
                      <a:r>
                        <a:rPr lang="en-US" smtClean="0"/>
                        <a:t>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78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3</a:t>
                      </a:r>
                      <a:endParaRPr lang="en-US"/>
                    </a:p>
                  </a:txBody>
                  <a:tcPr/>
                </a:tc>
              </a:tr>
              <a:tr h="348343">
                <a:tc>
                  <a:txBody>
                    <a:bodyPr/>
                    <a:lstStyle/>
                    <a:p>
                      <a:r>
                        <a:rPr lang="en-US" smtClean="0"/>
                        <a:t>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81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4</a:t>
                      </a:r>
                      <a:endParaRPr lang="en-US"/>
                    </a:p>
                  </a:txBody>
                  <a:tcPr/>
                </a:tc>
              </a:tr>
              <a:tr h="348343">
                <a:tc>
                  <a:txBody>
                    <a:bodyPr/>
                    <a:lstStyle/>
                    <a:p>
                      <a:r>
                        <a:rPr lang="en-US" smtClean="0"/>
                        <a:t>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85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5</a:t>
                      </a:r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352800" y="1752600"/>
          <a:ext cx="5486399" cy="2834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761999"/>
                <a:gridCol w="457200"/>
              </a:tblGrid>
              <a:tr h="533400">
                <a:tc>
                  <a:txBody>
                    <a:bodyPr/>
                    <a:lstStyle/>
                    <a:p>
                      <a:r>
                        <a:rPr lang="en-US" smtClean="0"/>
                        <a:t>s\x2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mtClean="0"/>
                        <a:t>f</a:t>
                      </a:r>
                      <a:r>
                        <a:rPr lang="en-US" baseline="-25000" smtClean="0"/>
                        <a:t>2</a:t>
                      </a:r>
                      <a:r>
                        <a:rPr lang="en-US" smtClean="0"/>
                        <a:t>(s)</a:t>
                      </a:r>
                    </a:p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x</a:t>
                      </a:r>
                      <a:r>
                        <a:rPr lang="en-US" baseline="-25000" smtClean="0"/>
                        <a:t>2</a:t>
                      </a:r>
                      <a:endParaRPr lang="en-US" baseline="-25000"/>
                    </a:p>
                  </a:txBody>
                  <a:tcPr/>
                </a:tc>
              </a:tr>
              <a:tr h="363794"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105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105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/>
                    </a:p>
                  </a:txBody>
                  <a:tcPr/>
                </a:tc>
              </a:tr>
              <a:tr h="363794">
                <a:tc>
                  <a:txBody>
                    <a:bodyPr/>
                    <a:lstStyle/>
                    <a:p>
                      <a:r>
                        <a:rPr lang="en-US" smtClean="0"/>
                        <a:t>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120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119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120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/>
                    </a:p>
                  </a:txBody>
                  <a:tcPr/>
                </a:tc>
              </a:tr>
              <a:tr h="363794">
                <a:tc>
                  <a:txBody>
                    <a:bodyPr/>
                    <a:lstStyle/>
                    <a:p>
                      <a:r>
                        <a:rPr lang="en-US" smtClean="0"/>
                        <a:t>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128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125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129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129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2</a:t>
                      </a:r>
                      <a:endParaRPr lang="en-US"/>
                    </a:p>
                  </a:txBody>
                  <a:tcPr/>
                </a:tc>
              </a:tr>
              <a:tr h="363794">
                <a:tc>
                  <a:txBody>
                    <a:bodyPr/>
                    <a:lstStyle/>
                    <a:p>
                      <a:r>
                        <a:rPr lang="en-US" smtClean="0"/>
                        <a:t>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143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133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131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144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2</a:t>
                      </a:r>
                      <a:endParaRPr lang="en-US"/>
                    </a:p>
                  </a:txBody>
                  <a:tcPr/>
                </a:tc>
              </a:tr>
              <a:tr h="363794">
                <a:tc>
                  <a:txBody>
                    <a:bodyPr/>
                    <a:lstStyle/>
                    <a:p>
                      <a:r>
                        <a:rPr lang="en-US" smtClean="0"/>
                        <a:t>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146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148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152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146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135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152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2</a:t>
                      </a:r>
                      <a:endParaRPr lang="en-US"/>
                    </a:p>
                  </a:txBody>
                  <a:tcPr/>
                </a:tc>
              </a:tr>
              <a:tr h="363794">
                <a:tc>
                  <a:txBody>
                    <a:bodyPr/>
                    <a:lstStyle/>
                    <a:p>
                      <a:r>
                        <a:rPr lang="en-US" smtClean="0"/>
                        <a:t>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150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151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154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167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150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138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167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2</a:t>
                      </a:r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295403" y="4953000"/>
          <a:ext cx="6095997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7333"/>
                <a:gridCol w="677333"/>
                <a:gridCol w="677333"/>
                <a:gridCol w="677333"/>
                <a:gridCol w="677333"/>
                <a:gridCol w="677333"/>
                <a:gridCol w="677333"/>
                <a:gridCol w="745066"/>
                <a:gridCol w="609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s\x</a:t>
                      </a:r>
                      <a:r>
                        <a:rPr lang="en-US" baseline="-25000" smtClean="0"/>
                        <a:t>1</a:t>
                      </a:r>
                      <a:endParaRPr lang="en-US" baseline="-25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f</a:t>
                      </a:r>
                      <a:r>
                        <a:rPr lang="en-US" baseline="-25000" smtClean="0"/>
                        <a:t>1</a:t>
                      </a:r>
                      <a:r>
                        <a:rPr lang="en-US" smtClean="0"/>
                        <a:t>(s)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x</a:t>
                      </a:r>
                      <a:r>
                        <a:rPr lang="en-US" baseline="-25000" smtClean="0"/>
                        <a:t>1</a:t>
                      </a:r>
                      <a:endParaRPr lang="en-US" baseline="-250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207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217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219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217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213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204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219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2</a:t>
                      </a:r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Continuous Functions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hangingPunct="0"/>
            <a:r>
              <a:rPr lang="en-US" smtClean="0"/>
              <a:t>Suppose we can allocate fractional units of time and grade is a </a:t>
            </a:r>
          </a:p>
          <a:p>
            <a:pPr hangingPunct="0"/>
            <a:r>
              <a:rPr lang="en-US" smtClean="0"/>
              <a:t>continuous function of time spent</a:t>
            </a:r>
            <a:endParaRPr lang="en-US" sz="800" smtClean="0"/>
          </a:p>
          <a:p>
            <a:pPr hangingPunct="0"/>
            <a:r>
              <a:rPr lang="en-US" sz="800" smtClean="0"/>
              <a:t> </a:t>
            </a:r>
          </a:p>
          <a:p>
            <a:pPr hangingPunct="0"/>
            <a:r>
              <a:rPr lang="en-US" smtClean="0"/>
              <a:t>	English:  g</a:t>
            </a:r>
            <a:r>
              <a:rPr lang="en-US" baseline="-25000" smtClean="0"/>
              <a:t>1</a:t>
            </a:r>
            <a:r>
              <a:rPr lang="en-US" smtClean="0"/>
              <a:t>(x) = 65 - x</a:t>
            </a:r>
            <a:r>
              <a:rPr lang="en-US" baseline="30000" smtClean="0"/>
              <a:t>2</a:t>
            </a:r>
            <a:r>
              <a:rPr lang="en-US" smtClean="0"/>
              <a:t> + 11x        max at (5.5, 95)</a:t>
            </a:r>
          </a:p>
          <a:p>
            <a:pPr hangingPunct="0"/>
            <a:r>
              <a:rPr lang="en-US" smtClean="0"/>
              <a:t>	Econ:      g</a:t>
            </a:r>
            <a:r>
              <a:rPr lang="en-US" baseline="-25000" smtClean="0"/>
              <a:t>2</a:t>
            </a:r>
            <a:r>
              <a:rPr lang="en-US" smtClean="0"/>
              <a:t>(x) = 80 - 2x</a:t>
            </a:r>
            <a:r>
              <a:rPr lang="en-US" baseline="30000" smtClean="0"/>
              <a:t>2 </a:t>
            </a:r>
            <a:r>
              <a:rPr lang="en-US" smtClean="0"/>
              <a:t>+ 13 x       max at (3.25, 101.125)</a:t>
            </a:r>
          </a:p>
          <a:p>
            <a:pPr hangingPunct="0"/>
            <a:r>
              <a:rPr lang="en-US" smtClean="0"/>
              <a:t>	Physics:  g</a:t>
            </a:r>
            <a:r>
              <a:rPr lang="en-US" baseline="-25000" smtClean="0"/>
              <a:t>3</a:t>
            </a:r>
            <a:r>
              <a:rPr lang="en-US" smtClean="0"/>
              <a:t>(x) =  55 + 7x</a:t>
            </a:r>
          </a:p>
          <a:p>
            <a:pPr hangingPunct="0"/>
            <a:r>
              <a:rPr lang="en-US" smtClean="0"/>
              <a:t> f</a:t>
            </a:r>
            <a:r>
              <a:rPr lang="en-US" baseline="-25000" smtClean="0"/>
              <a:t>3</a:t>
            </a:r>
            <a:r>
              <a:rPr lang="en-US" smtClean="0"/>
              <a:t>(s) = 55 + 7s        x</a:t>
            </a:r>
            <a:r>
              <a:rPr lang="en-US" baseline="-25000" smtClean="0"/>
              <a:t>3 </a:t>
            </a:r>
            <a:r>
              <a:rPr lang="en-US" smtClean="0"/>
              <a:t>= s</a:t>
            </a:r>
          </a:p>
          <a:p>
            <a:pPr hangingPunct="0"/>
            <a:r>
              <a:rPr lang="en-US" smtClean="0"/>
              <a:t>f</a:t>
            </a:r>
            <a:r>
              <a:rPr lang="en-US" baseline="-25000" smtClean="0"/>
              <a:t>2</a:t>
            </a:r>
            <a:r>
              <a:rPr lang="en-US" smtClean="0"/>
              <a:t>(s, x</a:t>
            </a:r>
            <a:r>
              <a:rPr lang="en-US" baseline="-25000" smtClean="0"/>
              <a:t>2</a:t>
            </a:r>
            <a:r>
              <a:rPr lang="en-US" smtClean="0"/>
              <a:t>) = g</a:t>
            </a:r>
            <a:r>
              <a:rPr lang="en-US" baseline="-25000" smtClean="0"/>
              <a:t>2</a:t>
            </a:r>
            <a:r>
              <a:rPr lang="en-US" smtClean="0"/>
              <a:t>(x</a:t>
            </a:r>
            <a:r>
              <a:rPr lang="en-US" baseline="-25000" smtClean="0"/>
              <a:t>2</a:t>
            </a:r>
            <a:r>
              <a:rPr lang="en-US" smtClean="0"/>
              <a:t>) + f</a:t>
            </a:r>
            <a:r>
              <a:rPr lang="en-US" baseline="-25000" smtClean="0"/>
              <a:t>3</a:t>
            </a:r>
            <a:r>
              <a:rPr lang="en-US" smtClean="0"/>
              <a:t>(s - x</a:t>
            </a:r>
            <a:r>
              <a:rPr lang="en-US" baseline="-25000" smtClean="0"/>
              <a:t>2</a:t>
            </a:r>
            <a:r>
              <a:rPr lang="en-US" smtClean="0"/>
              <a:t>)</a:t>
            </a:r>
          </a:p>
          <a:p>
            <a:pPr hangingPunct="0"/>
            <a:r>
              <a:rPr lang="en-US" smtClean="0"/>
              <a:t>             = 80 -2 x</a:t>
            </a:r>
            <a:r>
              <a:rPr lang="en-US" baseline="-25000" smtClean="0"/>
              <a:t>2</a:t>
            </a:r>
            <a:r>
              <a:rPr lang="en-US" baseline="30000" smtClean="0"/>
              <a:t>2</a:t>
            </a:r>
            <a:r>
              <a:rPr lang="en-US" smtClean="0"/>
              <a:t> + 13x</a:t>
            </a:r>
            <a:r>
              <a:rPr lang="en-US" baseline="-25000" smtClean="0"/>
              <a:t>2</a:t>
            </a:r>
            <a:r>
              <a:rPr lang="en-US" smtClean="0"/>
              <a:t> + 55 + 7(s - x</a:t>
            </a:r>
            <a:r>
              <a:rPr lang="en-US" baseline="-25000" smtClean="0"/>
              <a:t>2</a:t>
            </a:r>
            <a:r>
              <a:rPr lang="en-US" smtClean="0"/>
              <a:t>)</a:t>
            </a:r>
          </a:p>
          <a:p>
            <a:pPr hangingPunct="0"/>
            <a:r>
              <a:rPr lang="en-US" smtClean="0"/>
              <a:t>             = 135 - 2 x</a:t>
            </a:r>
            <a:r>
              <a:rPr lang="en-US" baseline="-25000" smtClean="0"/>
              <a:t>2</a:t>
            </a:r>
            <a:r>
              <a:rPr lang="en-US" baseline="30000" smtClean="0"/>
              <a:t>2</a:t>
            </a:r>
            <a:r>
              <a:rPr lang="en-US" smtClean="0"/>
              <a:t> + 6x</a:t>
            </a:r>
            <a:r>
              <a:rPr lang="en-US" baseline="-25000" smtClean="0"/>
              <a:t>2</a:t>
            </a:r>
            <a:r>
              <a:rPr lang="en-US" smtClean="0"/>
              <a:t> + 7s</a:t>
            </a:r>
          </a:p>
          <a:p>
            <a:pPr hangingPunct="0"/>
            <a:r>
              <a:rPr lang="en-US" smtClean="0"/>
              <a:t> df</a:t>
            </a:r>
            <a:r>
              <a:rPr lang="en-US" baseline="-25000" smtClean="0"/>
              <a:t>2</a:t>
            </a:r>
            <a:r>
              <a:rPr lang="en-US" smtClean="0"/>
              <a:t>/dx</a:t>
            </a:r>
            <a:r>
              <a:rPr lang="en-US" baseline="-25000" smtClean="0"/>
              <a:t>2</a:t>
            </a:r>
            <a:r>
              <a:rPr lang="en-US" smtClean="0"/>
              <a:t>   = -4x</a:t>
            </a:r>
            <a:r>
              <a:rPr lang="en-US" baseline="-25000" smtClean="0"/>
              <a:t>2</a:t>
            </a:r>
            <a:r>
              <a:rPr lang="en-US" smtClean="0"/>
              <a:t> + 6  = 0 when x</a:t>
            </a:r>
            <a:r>
              <a:rPr lang="en-US" baseline="-25000" smtClean="0"/>
              <a:t>2</a:t>
            </a:r>
            <a:r>
              <a:rPr lang="en-US" smtClean="0"/>
              <a:t> = 3/2</a:t>
            </a:r>
          </a:p>
          <a:p>
            <a:pPr hangingPunct="0"/>
            <a:r>
              <a:rPr lang="en-US" smtClean="0"/>
              <a:t> d</a:t>
            </a:r>
            <a:r>
              <a:rPr lang="en-US" baseline="30000" smtClean="0"/>
              <a:t>2</a:t>
            </a:r>
            <a:r>
              <a:rPr lang="en-US" smtClean="0"/>
              <a:t>f</a:t>
            </a:r>
            <a:r>
              <a:rPr lang="en-US" baseline="-25000" smtClean="0"/>
              <a:t>2</a:t>
            </a:r>
            <a:r>
              <a:rPr lang="en-US" smtClean="0"/>
              <a:t>/dx</a:t>
            </a:r>
            <a:r>
              <a:rPr lang="en-US" baseline="-25000" smtClean="0"/>
              <a:t>2</a:t>
            </a:r>
            <a:r>
              <a:rPr lang="en-US" baseline="30000" smtClean="0"/>
              <a:t>2</a:t>
            </a:r>
            <a:r>
              <a:rPr lang="en-US" smtClean="0"/>
              <a:t> = -4             -&gt;      max at x</a:t>
            </a:r>
            <a:r>
              <a:rPr lang="en-US" baseline="-25000" smtClean="0"/>
              <a:t>2</a:t>
            </a:r>
            <a:r>
              <a:rPr lang="en-US" smtClean="0"/>
              <a:t> = 3/2 (if s ≥ 3/2)</a:t>
            </a:r>
          </a:p>
          <a:p>
            <a:pPr hangingPunct="0"/>
            <a:r>
              <a:rPr lang="en-US" smtClean="0"/>
              <a:t>otherwise max at x</a:t>
            </a:r>
            <a:r>
              <a:rPr lang="en-US" baseline="-25000" smtClean="0"/>
              <a:t>2</a:t>
            </a:r>
            <a:r>
              <a:rPr lang="en-US" smtClean="0"/>
              <a:t> = s</a:t>
            </a:r>
          </a:p>
          <a:p>
            <a:pPr hangingPunct="0"/>
            <a:r>
              <a:rPr lang="en-US" smtClean="0"/>
              <a:t> 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Continuous Functions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hangingPunct="0"/>
            <a:r>
              <a:rPr lang="en-US" smtClean="0"/>
              <a:t>Case 1, s &lt; 3/2  </a:t>
            </a:r>
          </a:p>
          <a:p>
            <a:pPr hangingPunct="0"/>
            <a:r>
              <a:rPr lang="en-US" smtClean="0"/>
              <a:t> 	x</a:t>
            </a:r>
            <a:r>
              <a:rPr lang="en-US" baseline="-25000" smtClean="0"/>
              <a:t>2</a:t>
            </a:r>
            <a:r>
              <a:rPr lang="en-US" smtClean="0"/>
              <a:t> = s, </a:t>
            </a:r>
          </a:p>
          <a:p>
            <a:pPr hangingPunct="0"/>
            <a:r>
              <a:rPr lang="en-US" smtClean="0"/>
              <a:t> 	f</a:t>
            </a:r>
            <a:r>
              <a:rPr lang="en-US" baseline="-25000" smtClean="0"/>
              <a:t>2</a:t>
            </a:r>
            <a:r>
              <a:rPr lang="en-US" smtClean="0"/>
              <a:t>(s) = 80 - 2s</a:t>
            </a:r>
            <a:r>
              <a:rPr lang="en-US" baseline="30000" smtClean="0"/>
              <a:t>2</a:t>
            </a:r>
            <a:r>
              <a:rPr lang="en-US" smtClean="0"/>
              <a:t> + 13s + 55 + 7(s - s) = 135 + 13s - 2s</a:t>
            </a:r>
            <a:r>
              <a:rPr lang="en-US" baseline="30000" smtClean="0"/>
              <a:t>2</a:t>
            </a:r>
            <a:endParaRPr lang="en-US" smtClean="0"/>
          </a:p>
          <a:p>
            <a:pPr hangingPunct="0"/>
            <a:r>
              <a:rPr lang="en-US" smtClean="0"/>
              <a:t> Case 2, 3/2 </a:t>
            </a:r>
            <a:r>
              <a:rPr lang="en-US" smtClean="0">
                <a:sym typeface="Symbol"/>
              </a:rPr>
              <a:t></a:t>
            </a:r>
            <a:r>
              <a:rPr lang="en-US" smtClean="0"/>
              <a:t> s</a:t>
            </a:r>
          </a:p>
          <a:p>
            <a:pPr hangingPunct="0"/>
            <a:r>
              <a:rPr lang="en-US" smtClean="0"/>
              <a:t> f</a:t>
            </a:r>
            <a:r>
              <a:rPr lang="en-US" baseline="-25000" smtClean="0"/>
              <a:t>2</a:t>
            </a:r>
            <a:r>
              <a:rPr lang="en-US" smtClean="0"/>
              <a:t>(s) = 80 + 2(3/2)</a:t>
            </a:r>
            <a:r>
              <a:rPr lang="en-US" baseline="30000" smtClean="0"/>
              <a:t>2</a:t>
            </a:r>
            <a:r>
              <a:rPr lang="en-US" smtClean="0"/>
              <a:t> + 13(3/2) + 55 + 7(s - 3/2) = 150 + 7s</a:t>
            </a:r>
          </a:p>
          <a:p>
            <a:pPr hangingPunct="0"/>
            <a:endParaRPr lang="en-US" smtClean="0"/>
          </a:p>
          <a:p>
            <a:pPr hangingPunct="0"/>
            <a:endParaRPr lang="en-US" smtClean="0"/>
          </a:p>
          <a:p>
            <a:pPr hangingPunct="0"/>
            <a:endParaRPr lang="en-US" smtClean="0"/>
          </a:p>
          <a:p>
            <a:pPr hangingPunct="0"/>
            <a:endParaRPr lang="en-US" smtClean="0"/>
          </a:p>
          <a:p>
            <a:pPr hangingPunct="0"/>
            <a:r>
              <a:rPr lang="en-US" smtClean="0"/>
              <a:t>Implications </a:t>
            </a:r>
          </a:p>
          <a:p>
            <a:pPr lvl="1" hangingPunct="0"/>
            <a:r>
              <a:rPr lang="en-US" smtClean="0"/>
              <a:t>if available time &lt; 3/2, put it all into econ</a:t>
            </a:r>
          </a:p>
          <a:p>
            <a:pPr lvl="1" hangingPunct="0"/>
            <a:r>
              <a:rPr lang="en-US" smtClean="0"/>
              <a:t>if ≥  3/2, put 3/2 into econ and surplus into physics</a:t>
            </a:r>
          </a:p>
          <a:p>
            <a:pPr lvl="1" hangingPunct="0">
              <a:buNone/>
            </a:pPr>
            <a:r>
              <a:rPr lang="en-US" smtClean="0"/>
              <a:t>    (compare slopes of the two graphs before and after 3/2)</a:t>
            </a:r>
          </a:p>
          <a:p>
            <a:pPr hangingPunct="0"/>
            <a:r>
              <a:rPr lang="en-US" smtClean="0"/>
              <a:t> 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362200" y="2971800"/>
          <a:ext cx="3505200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8400"/>
                <a:gridCol w="508000"/>
                <a:gridCol w="1828800"/>
              </a:tblGrid>
              <a:tr h="3302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x</a:t>
                      </a:r>
                      <a:r>
                        <a:rPr lang="en-US" baseline="-25000" smtClean="0"/>
                        <a:t>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f</a:t>
                      </a:r>
                      <a:r>
                        <a:rPr lang="en-US" baseline="-25000" smtClean="0"/>
                        <a:t>2</a:t>
                      </a:r>
                      <a:r>
                        <a:rPr lang="en-US" smtClean="0"/>
                        <a:t>(s) </a:t>
                      </a:r>
                      <a:endParaRPr lang="en-US"/>
                    </a:p>
                  </a:txBody>
                  <a:tcPr/>
                </a:tc>
              </a:tr>
              <a:tr h="330200">
                <a:tc>
                  <a:txBody>
                    <a:bodyPr/>
                    <a:lstStyle/>
                    <a:p>
                      <a:r>
                        <a:rPr lang="en-US" smtClean="0"/>
                        <a:t>    s &lt;   3/2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s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135 + 13s - 2s</a:t>
                      </a:r>
                      <a:r>
                        <a:rPr lang="en-US" sz="1800" kern="1200" baseline="300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/>
                    </a:p>
                  </a:txBody>
                  <a:tcPr/>
                </a:tc>
              </a:tr>
              <a:tr h="330200">
                <a:tc>
                  <a:txBody>
                    <a:bodyPr/>
                    <a:lstStyle/>
                    <a:p>
                      <a:r>
                        <a:rPr lang="en-US" smtClean="0"/>
                        <a:t>   3/2 &lt;=  s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3/2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150 + 7s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Continuous Functions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hangingPunct="0"/>
            <a:endParaRPr lang="en-US" dirty="0" smtClean="0"/>
          </a:p>
          <a:p>
            <a:pPr hangingPunct="0"/>
            <a:r>
              <a:rPr lang="en-US" dirty="0" smtClean="0"/>
              <a:t>f</a:t>
            </a:r>
            <a:r>
              <a:rPr lang="en-US" baseline="-25000" dirty="0" smtClean="0"/>
              <a:t>1</a:t>
            </a:r>
            <a:r>
              <a:rPr lang="en-US" dirty="0" smtClean="0"/>
              <a:t>(5, x</a:t>
            </a:r>
            <a:r>
              <a:rPr lang="en-US" baseline="-25000" dirty="0" smtClean="0"/>
              <a:t>1</a:t>
            </a:r>
            <a:r>
              <a:rPr lang="en-US" dirty="0" smtClean="0"/>
              <a:t>) = g</a:t>
            </a:r>
            <a:r>
              <a:rPr lang="en-US" baseline="-25000" dirty="0" smtClean="0"/>
              <a:t>1</a:t>
            </a:r>
            <a:r>
              <a:rPr lang="en-US" dirty="0" smtClean="0"/>
              <a:t>(x</a:t>
            </a:r>
            <a:r>
              <a:rPr lang="en-US" baseline="-25000" dirty="0" smtClean="0"/>
              <a:t>1</a:t>
            </a:r>
            <a:r>
              <a:rPr lang="en-US" dirty="0" smtClean="0"/>
              <a:t>) </a:t>
            </a:r>
            <a:r>
              <a:rPr lang="en-US" smtClean="0"/>
              <a:t>+ f</a:t>
            </a:r>
            <a:r>
              <a:rPr lang="en-US" baseline="-25000" smtClean="0"/>
              <a:t>2</a:t>
            </a:r>
            <a:r>
              <a:rPr lang="en-US" smtClean="0"/>
              <a:t>(5- </a:t>
            </a:r>
            <a:r>
              <a:rPr lang="en-US" dirty="0" smtClean="0"/>
              <a:t>x</a:t>
            </a:r>
            <a:r>
              <a:rPr lang="en-US" baseline="-25000" dirty="0" smtClean="0"/>
              <a:t>1</a:t>
            </a:r>
            <a:r>
              <a:rPr lang="en-US" dirty="0" smtClean="0"/>
              <a:t>)</a:t>
            </a:r>
          </a:p>
          <a:p>
            <a:pPr hangingPunct="0"/>
            <a:r>
              <a:rPr lang="en-US" b="1" dirty="0" smtClean="0"/>
              <a:t>case1,  5 - x</a:t>
            </a:r>
            <a:r>
              <a:rPr lang="en-US" b="1" baseline="-25000" dirty="0" smtClean="0"/>
              <a:t>1</a:t>
            </a:r>
            <a:r>
              <a:rPr lang="en-US" b="1" dirty="0" smtClean="0"/>
              <a:t> &lt; 3/2 (x</a:t>
            </a:r>
            <a:r>
              <a:rPr lang="en-US" b="1" baseline="-25000" dirty="0" smtClean="0"/>
              <a:t>1</a:t>
            </a:r>
            <a:r>
              <a:rPr lang="en-US" b="1" dirty="0" smtClean="0"/>
              <a:t> &gt; 3.5)</a:t>
            </a:r>
          </a:p>
          <a:p>
            <a:pPr hangingPunct="0"/>
            <a:r>
              <a:rPr lang="en-US" dirty="0" smtClean="0"/>
              <a:t>    f</a:t>
            </a:r>
            <a:r>
              <a:rPr lang="en-US" baseline="-25000" dirty="0" smtClean="0"/>
              <a:t>1</a:t>
            </a:r>
            <a:r>
              <a:rPr lang="en-US" dirty="0" smtClean="0"/>
              <a:t>(5, x</a:t>
            </a:r>
            <a:r>
              <a:rPr lang="en-US" baseline="-25000" dirty="0" smtClean="0"/>
              <a:t>1</a:t>
            </a:r>
            <a:r>
              <a:rPr lang="en-US" dirty="0" smtClean="0"/>
              <a:t>) = 65 - x</a:t>
            </a:r>
            <a:r>
              <a:rPr lang="en-US" baseline="-25000" dirty="0" smtClean="0"/>
              <a:t>1 </a:t>
            </a:r>
            <a:r>
              <a:rPr lang="en-US" baseline="30000" dirty="0" smtClean="0"/>
              <a:t>2</a:t>
            </a:r>
            <a:r>
              <a:rPr lang="en-US" dirty="0" smtClean="0"/>
              <a:t> + 11x + 135 + 13(5 - x</a:t>
            </a:r>
            <a:r>
              <a:rPr lang="en-US" baseline="-25000" dirty="0" smtClean="0"/>
              <a:t>1</a:t>
            </a:r>
            <a:r>
              <a:rPr lang="en-US" dirty="0" smtClean="0"/>
              <a:t>) - 2(5 - x</a:t>
            </a:r>
            <a:r>
              <a:rPr lang="en-US" baseline="-25000" dirty="0" smtClean="0"/>
              <a:t>1</a:t>
            </a:r>
            <a:r>
              <a:rPr lang="en-US" dirty="0" smtClean="0"/>
              <a:t>)</a:t>
            </a:r>
            <a:r>
              <a:rPr lang="en-US" baseline="30000" dirty="0" smtClean="0"/>
              <a:t>2</a:t>
            </a:r>
            <a:r>
              <a:rPr lang="en-US" dirty="0" smtClean="0"/>
              <a:t> </a:t>
            </a:r>
          </a:p>
          <a:p>
            <a:pPr hangingPunct="0"/>
            <a:r>
              <a:rPr lang="en-US" dirty="0" smtClean="0"/>
              <a:t>    df</a:t>
            </a:r>
            <a:r>
              <a:rPr lang="en-US" baseline="-25000" dirty="0" smtClean="0"/>
              <a:t>1</a:t>
            </a:r>
            <a:r>
              <a:rPr lang="en-US" dirty="0" smtClean="0"/>
              <a:t>/d x</a:t>
            </a:r>
            <a:r>
              <a:rPr lang="en-US" baseline="-25000" dirty="0" smtClean="0"/>
              <a:t>1</a:t>
            </a:r>
            <a:r>
              <a:rPr lang="en-US" dirty="0" smtClean="0"/>
              <a:t> = -2 x</a:t>
            </a:r>
            <a:r>
              <a:rPr lang="en-US" baseline="-25000" dirty="0" smtClean="0"/>
              <a:t>1 </a:t>
            </a:r>
            <a:r>
              <a:rPr lang="en-US" dirty="0" smtClean="0"/>
              <a:t>+ 11 - 13 - 4(5- x</a:t>
            </a:r>
            <a:r>
              <a:rPr lang="en-US" baseline="-25000" dirty="0" smtClean="0"/>
              <a:t>1</a:t>
            </a:r>
            <a:r>
              <a:rPr lang="en-US" dirty="0" smtClean="0"/>
              <a:t>) = 2 x</a:t>
            </a:r>
            <a:r>
              <a:rPr lang="en-US" baseline="-25000" dirty="0" smtClean="0"/>
              <a:t>1</a:t>
            </a:r>
            <a:r>
              <a:rPr lang="en-US" dirty="0" smtClean="0"/>
              <a:t> - 22</a:t>
            </a:r>
          </a:p>
          <a:p>
            <a:pPr hangingPunct="0"/>
            <a:r>
              <a:rPr lang="en-US" dirty="0" smtClean="0"/>
              <a:t>                   &lt; 0 for 3.5  &lt; x</a:t>
            </a:r>
            <a:r>
              <a:rPr lang="en-US" baseline="-25000" dirty="0" smtClean="0"/>
              <a:t>1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</a:t>
            </a:r>
            <a:r>
              <a:rPr lang="en-US" dirty="0" smtClean="0"/>
              <a:t> 5  </a:t>
            </a:r>
          </a:p>
          <a:p>
            <a:pPr hangingPunct="0"/>
            <a:r>
              <a:rPr lang="en-US" dirty="0" smtClean="0"/>
              <a:t>		     -&gt; max at x</a:t>
            </a:r>
            <a:r>
              <a:rPr lang="en-US" baseline="-25000" dirty="0" smtClean="0"/>
              <a:t>1</a:t>
            </a:r>
            <a:r>
              <a:rPr lang="en-US" dirty="0" smtClean="0"/>
              <a:t> = 3.5 if  3.5  &lt; x</a:t>
            </a:r>
            <a:r>
              <a:rPr lang="en-US" baseline="-25000" dirty="0" smtClean="0"/>
              <a:t>1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</a:t>
            </a:r>
            <a:r>
              <a:rPr lang="en-US" dirty="0" smtClean="0"/>
              <a:t> 5.  f</a:t>
            </a:r>
            <a:r>
              <a:rPr lang="en-US" baseline="-25000" dirty="0" smtClean="0"/>
              <a:t>1</a:t>
            </a:r>
            <a:r>
              <a:rPr lang="en-US" dirty="0" smtClean="0"/>
              <a:t>(5. 3.5) = 241.25</a:t>
            </a:r>
          </a:p>
          <a:p>
            <a:pPr hangingPunct="0"/>
            <a:r>
              <a:rPr lang="en-US" b="1" dirty="0" smtClean="0"/>
              <a:t>case 2, 5 - x</a:t>
            </a:r>
            <a:r>
              <a:rPr lang="en-US" b="1" baseline="-25000" dirty="0" smtClean="0"/>
              <a:t>1</a:t>
            </a:r>
            <a:r>
              <a:rPr lang="en-US" b="1" dirty="0" smtClean="0"/>
              <a:t> </a:t>
            </a:r>
            <a:r>
              <a:rPr lang="en-US" b="1" dirty="0" smtClean="0">
                <a:sym typeface="Symbol"/>
              </a:rPr>
              <a:t></a:t>
            </a:r>
            <a:r>
              <a:rPr lang="en-US" b="1" dirty="0" smtClean="0"/>
              <a:t> 3/2  (0</a:t>
            </a:r>
            <a:r>
              <a:rPr lang="en-US" b="1" dirty="0" smtClean="0">
                <a:sym typeface="Symbol"/>
              </a:rPr>
              <a:t></a:t>
            </a:r>
            <a:r>
              <a:rPr lang="en-US" b="1" dirty="0" smtClean="0"/>
              <a:t> x</a:t>
            </a:r>
            <a:r>
              <a:rPr lang="en-US" b="1" baseline="-25000" dirty="0" smtClean="0"/>
              <a:t>1</a:t>
            </a:r>
            <a:r>
              <a:rPr lang="en-US" b="1" dirty="0" smtClean="0"/>
              <a:t> </a:t>
            </a:r>
            <a:r>
              <a:rPr lang="en-US" b="1" dirty="0" smtClean="0">
                <a:sym typeface="Symbol"/>
              </a:rPr>
              <a:t></a:t>
            </a:r>
            <a:r>
              <a:rPr lang="en-US" b="1" dirty="0" smtClean="0"/>
              <a:t> 3.5)</a:t>
            </a:r>
          </a:p>
          <a:p>
            <a:pPr hangingPunct="0"/>
            <a:r>
              <a:rPr lang="en-US" dirty="0" smtClean="0"/>
              <a:t>    f</a:t>
            </a:r>
            <a:r>
              <a:rPr lang="en-US" baseline="-25000" dirty="0" smtClean="0"/>
              <a:t>1</a:t>
            </a:r>
            <a:r>
              <a:rPr lang="en-US" dirty="0" smtClean="0"/>
              <a:t>(x</a:t>
            </a:r>
            <a:r>
              <a:rPr lang="en-US" baseline="-25000" dirty="0" smtClean="0"/>
              <a:t>1</a:t>
            </a:r>
            <a:r>
              <a:rPr lang="en-US" dirty="0" smtClean="0"/>
              <a:t>, 5) = 65 - x</a:t>
            </a:r>
            <a:r>
              <a:rPr lang="en-US" baseline="-25000" dirty="0" smtClean="0"/>
              <a:t>1 </a:t>
            </a:r>
            <a:r>
              <a:rPr lang="en-US" baseline="30000" dirty="0" smtClean="0"/>
              <a:t>2 </a:t>
            </a:r>
            <a:r>
              <a:rPr lang="en-US" dirty="0" smtClean="0"/>
              <a:t>+ 11 x</a:t>
            </a:r>
            <a:r>
              <a:rPr lang="en-US" baseline="-25000" dirty="0" smtClean="0"/>
              <a:t>1</a:t>
            </a:r>
            <a:r>
              <a:rPr lang="en-US" dirty="0" smtClean="0"/>
              <a:t> + 150 + 7(5- x</a:t>
            </a:r>
            <a:r>
              <a:rPr lang="en-US" baseline="-25000" dirty="0" smtClean="0"/>
              <a:t>1</a:t>
            </a:r>
            <a:r>
              <a:rPr lang="en-US" dirty="0" smtClean="0"/>
              <a:t>) = 250 + 4 x</a:t>
            </a:r>
            <a:r>
              <a:rPr lang="en-US" baseline="-25000" dirty="0" smtClean="0"/>
              <a:t>1</a:t>
            </a:r>
            <a:r>
              <a:rPr lang="en-US" dirty="0" smtClean="0"/>
              <a:t> - x</a:t>
            </a:r>
            <a:r>
              <a:rPr lang="en-US" baseline="-25000" dirty="0" smtClean="0"/>
              <a:t>1 </a:t>
            </a:r>
            <a:r>
              <a:rPr lang="en-US" baseline="30000" dirty="0" smtClean="0"/>
              <a:t>2</a:t>
            </a:r>
            <a:endParaRPr lang="en-US" dirty="0" smtClean="0"/>
          </a:p>
          <a:p>
            <a:pPr hangingPunct="0"/>
            <a:r>
              <a:rPr lang="en-US" dirty="0" smtClean="0"/>
              <a:t>     df</a:t>
            </a:r>
            <a:r>
              <a:rPr lang="en-US" baseline="-25000" dirty="0" smtClean="0"/>
              <a:t>1</a:t>
            </a:r>
            <a:r>
              <a:rPr lang="en-US" dirty="0" smtClean="0"/>
              <a:t>/d x</a:t>
            </a:r>
            <a:r>
              <a:rPr lang="en-US" baseline="-25000" dirty="0" smtClean="0"/>
              <a:t>1</a:t>
            </a:r>
            <a:r>
              <a:rPr lang="en-US" dirty="0" smtClean="0"/>
              <a:t> = 4 - 2 x</a:t>
            </a:r>
            <a:r>
              <a:rPr lang="en-US" baseline="-25000" dirty="0" smtClean="0"/>
              <a:t>1</a:t>
            </a:r>
            <a:r>
              <a:rPr lang="en-US" dirty="0" smtClean="0"/>
              <a:t> = 0  at x = 2</a:t>
            </a:r>
          </a:p>
          <a:p>
            <a:pPr hangingPunct="0"/>
            <a:r>
              <a:rPr lang="en-US" dirty="0" smtClean="0"/>
              <a:t>     d</a:t>
            </a:r>
            <a:r>
              <a:rPr lang="en-US" baseline="30000" dirty="0" smtClean="0"/>
              <a:t>2</a:t>
            </a:r>
            <a:r>
              <a:rPr lang="en-US" dirty="0" smtClean="0"/>
              <a:t>f</a:t>
            </a:r>
            <a:r>
              <a:rPr lang="en-US" baseline="-25000" dirty="0" smtClean="0"/>
              <a:t>1</a:t>
            </a:r>
            <a:r>
              <a:rPr lang="en-US" dirty="0" smtClean="0"/>
              <a:t>/dx</a:t>
            </a:r>
            <a:r>
              <a:rPr lang="en-US" baseline="-25000" dirty="0" smtClean="0"/>
              <a:t>1</a:t>
            </a:r>
            <a:r>
              <a:rPr lang="en-US" dirty="0" smtClean="0"/>
              <a:t>2 = -2 -&gt;  max at x = 2</a:t>
            </a:r>
          </a:p>
          <a:p>
            <a:pPr hangingPunct="0"/>
            <a:r>
              <a:rPr lang="en-US" dirty="0" smtClean="0"/>
              <a:t>    </a:t>
            </a:r>
            <a:r>
              <a:rPr lang="en-US" smtClean="0"/>
              <a:t> f</a:t>
            </a:r>
            <a:r>
              <a:rPr lang="en-US" baseline="-25000" smtClean="0"/>
              <a:t>1</a:t>
            </a:r>
            <a:r>
              <a:rPr lang="en-US" smtClean="0"/>
              <a:t>(5</a:t>
            </a:r>
            <a:r>
              <a:rPr lang="en-US" dirty="0" smtClean="0"/>
              <a:t>) = f</a:t>
            </a:r>
            <a:r>
              <a:rPr lang="en-US" baseline="-25000" dirty="0" smtClean="0"/>
              <a:t>1</a:t>
            </a:r>
            <a:r>
              <a:rPr lang="en-US" dirty="0" smtClean="0"/>
              <a:t>(5,2) = 254</a:t>
            </a:r>
            <a:endParaRPr lang="en-US" sz="800" dirty="0" smtClean="0"/>
          </a:p>
          <a:p>
            <a:pPr hangingPunct="0"/>
            <a:r>
              <a:rPr lang="en-US" sz="800" dirty="0" smtClean="0"/>
              <a:t> </a:t>
            </a:r>
          </a:p>
          <a:p>
            <a:pPr hangingPunct="0"/>
            <a:endParaRPr lang="en-US" dirty="0" smtClean="0"/>
          </a:p>
          <a:p>
            <a:pPr hangingPunct="0"/>
            <a:endParaRPr lang="en-US" dirty="0" smtClean="0"/>
          </a:p>
          <a:p>
            <a:pPr hangingPunct="0"/>
            <a:endParaRPr lang="en-US" dirty="0" smtClean="0"/>
          </a:p>
          <a:p>
            <a:pPr hangingPunct="0"/>
            <a:endParaRPr lang="en-US" dirty="0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257800" y="960120"/>
          <a:ext cx="3505200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8400"/>
                <a:gridCol w="508000"/>
                <a:gridCol w="1828800"/>
              </a:tblGrid>
              <a:tr h="3302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x</a:t>
                      </a:r>
                      <a:r>
                        <a:rPr lang="en-US" baseline="-25000" smtClean="0"/>
                        <a:t>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f</a:t>
                      </a:r>
                      <a:r>
                        <a:rPr lang="en-US" baseline="-25000" smtClean="0"/>
                        <a:t>2</a:t>
                      </a:r>
                      <a:r>
                        <a:rPr lang="en-US" smtClean="0"/>
                        <a:t>(s) </a:t>
                      </a:r>
                      <a:endParaRPr lang="en-US"/>
                    </a:p>
                  </a:txBody>
                  <a:tcPr/>
                </a:tc>
              </a:tr>
              <a:tr h="330200">
                <a:tc>
                  <a:txBody>
                    <a:bodyPr/>
                    <a:lstStyle/>
                    <a:p>
                      <a:r>
                        <a:rPr lang="en-US" smtClean="0"/>
                        <a:t>    s &lt;   3/2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135 + 13s - 2s</a:t>
                      </a:r>
                      <a:r>
                        <a:rPr lang="en-US" sz="1800" kern="1200" baseline="300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/>
                    </a:p>
                  </a:txBody>
                  <a:tcPr/>
                </a:tc>
              </a:tr>
              <a:tr h="330200">
                <a:tc>
                  <a:txBody>
                    <a:bodyPr/>
                    <a:lstStyle/>
                    <a:p>
                      <a:r>
                        <a:rPr lang="en-US" smtClean="0"/>
                        <a:t>   3/2 &lt;=  s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3/2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150 + 7s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Continuous Functions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143000"/>
            <a:ext cx="8229600" cy="5715000"/>
          </a:xfrm>
        </p:spPr>
        <p:txBody>
          <a:bodyPr/>
          <a:lstStyle/>
          <a:p>
            <a:pPr hangingPunct="0"/>
            <a:r>
              <a:rPr lang="en-US" smtClean="0"/>
              <a:t> </a:t>
            </a:r>
          </a:p>
          <a:p>
            <a:pPr hangingPunct="0"/>
            <a:endParaRPr lang="en-US" b="1" smtClean="0"/>
          </a:p>
          <a:p>
            <a:pPr hangingPunct="0"/>
            <a:endParaRPr lang="en-US" b="1" smtClean="0"/>
          </a:p>
          <a:p>
            <a:pPr hangingPunct="0"/>
            <a:endParaRPr lang="en-US" b="1" smtClean="0"/>
          </a:p>
          <a:p>
            <a:pPr hangingPunct="0"/>
            <a:endParaRPr lang="en-US" b="1" smtClean="0"/>
          </a:p>
          <a:p>
            <a:pPr hangingPunct="0"/>
            <a:endParaRPr lang="en-US" b="1" smtClean="0"/>
          </a:p>
          <a:p>
            <a:pPr hangingPunct="0"/>
            <a:endParaRPr lang="en-US" b="1" smtClean="0"/>
          </a:p>
          <a:p>
            <a:pPr hangingPunct="0"/>
            <a:endParaRPr lang="en-US" b="1" smtClean="0"/>
          </a:p>
          <a:p>
            <a:pPr hangingPunct="0"/>
            <a:r>
              <a:rPr lang="en-US" b="1" smtClean="0"/>
              <a:t>Decision:</a:t>
            </a:r>
            <a:r>
              <a:rPr lang="en-US" smtClean="0"/>
              <a:t> x</a:t>
            </a:r>
            <a:r>
              <a:rPr lang="en-US" baseline="-25000" smtClean="0"/>
              <a:t>1</a:t>
            </a:r>
            <a:r>
              <a:rPr lang="en-US" smtClean="0"/>
              <a:t> = 2</a:t>
            </a:r>
          </a:p>
          <a:p>
            <a:pPr hangingPunct="0"/>
            <a:r>
              <a:rPr lang="en-US" smtClean="0"/>
              <a:t>Thus 5 - x</a:t>
            </a:r>
            <a:r>
              <a:rPr lang="en-US" baseline="-25000" smtClean="0"/>
              <a:t>1</a:t>
            </a:r>
            <a:r>
              <a:rPr lang="en-US" smtClean="0"/>
              <a:t> = 3 left for remaining stages</a:t>
            </a:r>
          </a:p>
          <a:p>
            <a:pPr hangingPunct="0"/>
            <a:r>
              <a:rPr lang="en-US" smtClean="0"/>
              <a:t> 3 &gt; 3/2 -&gt; x</a:t>
            </a:r>
            <a:r>
              <a:rPr lang="en-US" baseline="-25000" smtClean="0"/>
              <a:t>2</a:t>
            </a:r>
            <a:r>
              <a:rPr lang="en-US" smtClean="0"/>
              <a:t> = 3/2 -&gt; x</a:t>
            </a:r>
            <a:r>
              <a:rPr lang="en-US" baseline="-25000" smtClean="0"/>
              <a:t>3</a:t>
            </a:r>
            <a:r>
              <a:rPr lang="en-US" smtClean="0"/>
              <a:t> = 3 - 3/2 = 3/2</a:t>
            </a:r>
          </a:p>
          <a:p>
            <a:pPr hangingPunct="0"/>
            <a:r>
              <a:rPr lang="en-US" smtClean="0"/>
              <a:t> </a:t>
            </a:r>
            <a:r>
              <a:rPr lang="en-US" b="1" smtClean="0"/>
              <a:t>Solution</a:t>
            </a:r>
            <a:r>
              <a:rPr lang="en-US" smtClean="0"/>
              <a:t>: x</a:t>
            </a:r>
            <a:r>
              <a:rPr lang="en-US" baseline="-25000" smtClean="0"/>
              <a:t>1</a:t>
            </a:r>
            <a:r>
              <a:rPr lang="en-US" smtClean="0"/>
              <a:t> = 2    x</a:t>
            </a:r>
            <a:r>
              <a:rPr lang="en-US" baseline="-25000" smtClean="0"/>
              <a:t>2</a:t>
            </a:r>
            <a:r>
              <a:rPr lang="en-US" smtClean="0"/>
              <a:t> = 3/2   x</a:t>
            </a:r>
            <a:r>
              <a:rPr lang="en-US" baseline="-25000" smtClean="0"/>
              <a:t>3</a:t>
            </a:r>
            <a:r>
              <a:rPr lang="en-US" smtClean="0"/>
              <a:t> = 3/2, sum of grades = 254 </a:t>
            </a:r>
          </a:p>
          <a:p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524000" y="1066800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x</a:t>
                      </a:r>
                      <a:r>
                        <a:rPr lang="en-US" baseline="-25000" smtClean="0"/>
                        <a:t>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f</a:t>
                      </a:r>
                      <a:r>
                        <a:rPr lang="en-US" baseline="-25000" smtClean="0"/>
                        <a:t>3</a:t>
                      </a:r>
                      <a:r>
                        <a:rPr lang="en-US" smtClean="0"/>
                        <a:t>(s) 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    0 ≤ s ≤ 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s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55 + 7s</a:t>
                      </a:r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524000" y="1981200"/>
          <a:ext cx="60960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x</a:t>
                      </a:r>
                      <a:r>
                        <a:rPr lang="en-US" baseline="-25000" smtClean="0"/>
                        <a:t>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f</a:t>
                      </a:r>
                      <a:r>
                        <a:rPr lang="en-US" baseline="-25000" smtClean="0"/>
                        <a:t>2</a:t>
                      </a:r>
                      <a:r>
                        <a:rPr lang="en-US" smtClean="0"/>
                        <a:t>(s) 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    s &lt;   3/2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s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135 + 13s - 2s</a:t>
                      </a:r>
                      <a:r>
                        <a:rPr lang="en-US" sz="1800" kern="1200" baseline="300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   3/2 ≤  s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3/2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150 + 7s</a:t>
                      </a:r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524000" y="3276600"/>
          <a:ext cx="60960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x</a:t>
                      </a:r>
                      <a:r>
                        <a:rPr lang="en-US" baseline="-25000" smtClean="0"/>
                        <a:t>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f</a:t>
                      </a:r>
                      <a:r>
                        <a:rPr lang="en-US" baseline="-25000" smtClean="0"/>
                        <a:t>1</a:t>
                      </a:r>
                      <a:r>
                        <a:rPr lang="en-US" smtClean="0"/>
                        <a:t>(s) 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0" smtClean="0"/>
                        <a:t>0</a:t>
                      </a:r>
                      <a:r>
                        <a:rPr lang="en-US" b="0" smtClean="0">
                          <a:sym typeface="Symbol"/>
                        </a:rPr>
                        <a:t>  </a:t>
                      </a:r>
                      <a:r>
                        <a:rPr lang="en-US" smtClean="0"/>
                        <a:t>≤ </a:t>
                      </a:r>
                      <a:r>
                        <a:rPr lang="en-US" b="0" smtClean="0"/>
                        <a:t>x</a:t>
                      </a:r>
                      <a:r>
                        <a:rPr lang="en-US" b="0" baseline="-25000" smtClean="0"/>
                        <a:t>1</a:t>
                      </a:r>
                      <a:r>
                        <a:rPr lang="en-US" b="0" smtClean="0"/>
                        <a:t> &lt;</a:t>
                      </a:r>
                      <a:r>
                        <a:rPr lang="en-US" smtClean="0"/>
                        <a:t> </a:t>
                      </a:r>
                      <a:r>
                        <a:rPr lang="en-US" b="0" smtClean="0"/>
                        <a:t>3.5</a:t>
                      </a:r>
                      <a:endParaRPr lang="en-US" b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254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0" smtClean="0"/>
                        <a:t>3.5 </a:t>
                      </a:r>
                      <a:r>
                        <a:rPr lang="en-US" smtClean="0"/>
                        <a:t>≤</a:t>
                      </a:r>
                      <a:r>
                        <a:rPr lang="en-US" b="0" smtClean="0"/>
                        <a:t> x</a:t>
                      </a:r>
                      <a:r>
                        <a:rPr lang="en-US" b="0" baseline="-25000" smtClean="0"/>
                        <a:t>1</a:t>
                      </a:r>
                      <a:r>
                        <a:rPr lang="en-US" b="0" smtClean="0"/>
                        <a:t>  </a:t>
                      </a:r>
                      <a:r>
                        <a:rPr lang="en-US" smtClean="0"/>
                        <a:t>≤</a:t>
                      </a:r>
                      <a:r>
                        <a:rPr lang="en-US" b="0" smtClean="0"/>
                        <a:t> 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3.5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241.25</a:t>
                      </a:r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Prototype problem (stage coach</a:t>
            </a:r>
            <a:r>
              <a:rPr lang="en-US" b="1" smtClean="0"/>
              <a:t>)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 traveller is going from east to west coast on a series of stage </a:t>
            </a:r>
          </a:p>
          <a:p>
            <a:r>
              <a:rPr lang="en-US" smtClean="0"/>
              <a:t>coaches that travel from one state to another and wants the </a:t>
            </a:r>
          </a:p>
          <a:p>
            <a:r>
              <a:rPr lang="en-US" smtClean="0"/>
              <a:t>safest route</a:t>
            </a:r>
          </a:p>
          <a:p>
            <a:r>
              <a:rPr lang="en-US" smtClean="0"/>
              <a:t>S/he selects a life insurance policy for each stage, reasoning that cheapest = safest</a:t>
            </a:r>
          </a:p>
          <a:p>
            <a:endParaRPr lang="en-US"/>
          </a:p>
        </p:txBody>
      </p:sp>
      <p:pic>
        <p:nvPicPr>
          <p:cNvPr id="6" name="Content Placeholder 3" descr="st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6400" y="3429000"/>
            <a:ext cx="4762500" cy="31337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Probabilistic Models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hangingPunct="0"/>
            <a:r>
              <a:rPr lang="en-US" smtClean="0"/>
              <a:t>The state at the next stage is not completely determined by decision at current stage, rather determines a probability distribution for the next stage.</a:t>
            </a:r>
          </a:p>
          <a:p>
            <a:pPr hangingPunct="0"/>
            <a:r>
              <a:rPr lang="en-US" smtClean="0"/>
              <a:t> Objective: maximize the expected value.</a:t>
            </a:r>
          </a:p>
          <a:p>
            <a:pPr hangingPunct="0"/>
            <a:r>
              <a:rPr lang="en-US" smtClean="0"/>
              <a:t>Example:  job interview</a:t>
            </a:r>
          </a:p>
          <a:p>
            <a:pPr lvl="1" hangingPunct="0"/>
            <a:r>
              <a:rPr lang="en-US" smtClean="0"/>
              <a:t>a job candidate has up to three interviews</a:t>
            </a:r>
          </a:p>
          <a:p>
            <a:pPr lvl="1" hangingPunct="0"/>
            <a:r>
              <a:rPr lang="en-US" smtClean="0"/>
              <a:t>at each, she will be offered a job which is terrific, good or fair</a:t>
            </a:r>
          </a:p>
          <a:p>
            <a:pPr lvl="1" hangingPunct="0"/>
            <a:r>
              <a:rPr lang="en-US" smtClean="0"/>
              <a:t>she must decide then whether to accept the job  or interview again</a:t>
            </a:r>
          </a:p>
          <a:p>
            <a:pPr lvl="1" hangingPunct="0"/>
            <a:r>
              <a:rPr lang="en-US" smtClean="0"/>
              <a:t>a terrific job is worth 3 points, good: 2, fair: 1</a:t>
            </a:r>
          </a:p>
          <a:p>
            <a:pPr hangingPunct="0"/>
            <a:r>
              <a:rPr lang="en-US" smtClean="0"/>
              <a:t>Stages: interviews</a:t>
            </a:r>
          </a:p>
          <a:p>
            <a:pPr hangingPunct="0"/>
            <a:r>
              <a:rPr lang="en-US" smtClean="0"/>
              <a:t>State: job status at stage n (T, G, or F)</a:t>
            </a:r>
          </a:p>
          <a:p>
            <a:pPr hangingPunct="0"/>
            <a:r>
              <a:rPr lang="en-US" smtClean="0"/>
              <a:t>Decision: interview or accept</a:t>
            </a:r>
          </a:p>
          <a:p>
            <a:pPr hangingPunct="0"/>
            <a:r>
              <a:rPr lang="en-US" smtClean="0"/>
              <a:t> 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477000" y="4724400"/>
          <a:ext cx="2286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Job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Prob.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Value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T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.2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3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G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.5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2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F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.3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</a:t>
                      </a:r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Probabilistic Models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983163"/>
          </a:xfrm>
        </p:spPr>
        <p:txBody>
          <a:bodyPr>
            <a:normAutofit lnSpcReduction="10000"/>
          </a:bodyPr>
          <a:lstStyle/>
          <a:p>
            <a:pPr hangingPunct="0"/>
            <a:r>
              <a:rPr lang="en-US" smtClean="0"/>
              <a:t>f</a:t>
            </a:r>
            <a:r>
              <a:rPr lang="en-US" baseline="-25000" smtClean="0"/>
              <a:t>n</a:t>
            </a:r>
            <a:r>
              <a:rPr lang="en-US" smtClean="0"/>
              <a:t>(s) = max expected value if in state s at stage n</a:t>
            </a:r>
          </a:p>
          <a:p>
            <a:pPr hangingPunct="0"/>
            <a:r>
              <a:rPr lang="en-US" smtClean="0"/>
              <a:t>f</a:t>
            </a:r>
            <a:r>
              <a:rPr lang="en-US" baseline="-25000" smtClean="0"/>
              <a:t>n</a:t>
            </a:r>
            <a:r>
              <a:rPr lang="en-US" smtClean="0"/>
              <a:t>(s, x</a:t>
            </a:r>
            <a:r>
              <a:rPr lang="en-US" baseline="-25000" smtClean="0"/>
              <a:t>n</a:t>
            </a:r>
            <a:r>
              <a:rPr lang="en-US" smtClean="0"/>
              <a:t>) = max expected value if in state s at stage n and make </a:t>
            </a:r>
          </a:p>
          <a:p>
            <a:pPr hangingPunct="0"/>
            <a:r>
              <a:rPr lang="en-US" smtClean="0"/>
              <a:t>                    decision  x</a:t>
            </a:r>
            <a:r>
              <a:rPr lang="en-US" baseline="-25000" smtClean="0"/>
              <a:t>n</a:t>
            </a:r>
            <a:r>
              <a:rPr lang="en-US" smtClean="0"/>
              <a:t> (x</a:t>
            </a:r>
            <a:r>
              <a:rPr lang="en-US" baseline="-25000" smtClean="0"/>
              <a:t>n</a:t>
            </a:r>
            <a:r>
              <a:rPr lang="en-US" smtClean="0"/>
              <a:t> = i or a)</a:t>
            </a:r>
          </a:p>
          <a:p>
            <a:pPr hangingPunct="0"/>
            <a:endParaRPr lang="en-US" smtClean="0"/>
          </a:p>
          <a:p>
            <a:pPr hangingPunct="0"/>
            <a:endParaRPr lang="en-US" smtClean="0"/>
          </a:p>
          <a:p>
            <a:pPr hangingPunct="0"/>
            <a:endParaRPr lang="en-US" smtClean="0"/>
          </a:p>
          <a:p>
            <a:pPr hangingPunct="0"/>
            <a:endParaRPr lang="en-US" smtClean="0"/>
          </a:p>
          <a:p>
            <a:pPr hangingPunct="0"/>
            <a:endParaRPr lang="en-US" smtClean="0"/>
          </a:p>
          <a:p>
            <a:pPr hangingPunct="0"/>
            <a:endParaRPr lang="en-US" smtClean="0"/>
          </a:p>
          <a:p>
            <a:pPr hangingPunct="0"/>
            <a:endParaRPr lang="en-US" smtClean="0"/>
          </a:p>
          <a:p>
            <a:pPr hangingPunct="0"/>
            <a:endParaRPr lang="en-US" smtClean="0"/>
          </a:p>
          <a:p>
            <a:pPr hangingPunct="0"/>
            <a:r>
              <a:rPr lang="fr-FR" smtClean="0"/>
              <a:t> </a:t>
            </a:r>
            <a:endParaRPr lang="en-US" smtClean="0"/>
          </a:p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324600" y="2590800"/>
          <a:ext cx="2286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Job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Prob.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Value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T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.2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3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G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.5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2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F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.3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</a:t>
                      </a:r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Oval 8"/>
          <p:cNvSpPr>
            <a:spLocks noChangeArrowheads="1"/>
          </p:cNvSpPr>
          <p:nvPr/>
        </p:nvSpPr>
        <p:spPr bwMode="auto">
          <a:xfrm>
            <a:off x="533400" y="33528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mtClean="0"/>
              <a:t>0</a:t>
            </a:r>
            <a:endParaRPr lang="en-US" dirty="0"/>
          </a:p>
        </p:txBody>
      </p:sp>
      <p:sp>
        <p:nvSpPr>
          <p:cNvPr id="6" name="Oval 8"/>
          <p:cNvSpPr>
            <a:spLocks noChangeArrowheads="1"/>
          </p:cNvSpPr>
          <p:nvPr/>
        </p:nvSpPr>
        <p:spPr bwMode="auto">
          <a:xfrm>
            <a:off x="1905000" y="44958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mtClean="0"/>
              <a:t>F</a:t>
            </a:r>
            <a:endParaRPr lang="en-US" dirty="0"/>
          </a:p>
        </p:txBody>
      </p:sp>
      <p:sp>
        <p:nvSpPr>
          <p:cNvPr id="7" name="Oval 8"/>
          <p:cNvSpPr>
            <a:spLocks noChangeArrowheads="1"/>
          </p:cNvSpPr>
          <p:nvPr/>
        </p:nvSpPr>
        <p:spPr bwMode="auto">
          <a:xfrm>
            <a:off x="1905000" y="36576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mtClean="0"/>
              <a:t>G</a:t>
            </a:r>
            <a:endParaRPr lang="en-US" dirty="0"/>
          </a:p>
        </p:txBody>
      </p:sp>
      <p:sp>
        <p:nvSpPr>
          <p:cNvPr id="8" name="Oval 8"/>
          <p:cNvSpPr>
            <a:spLocks noChangeArrowheads="1"/>
          </p:cNvSpPr>
          <p:nvPr/>
        </p:nvSpPr>
        <p:spPr bwMode="auto">
          <a:xfrm>
            <a:off x="1905000" y="28194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mtClean="0"/>
              <a:t>T</a:t>
            </a:r>
            <a:endParaRPr lang="en-US" dirty="0"/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3276600" y="28194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mtClean="0"/>
              <a:t>T</a:t>
            </a:r>
            <a:endParaRPr lang="en-US" dirty="0"/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4572000" y="28194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mtClean="0"/>
              <a:t>T</a:t>
            </a:r>
            <a:endParaRPr lang="en-US" dirty="0"/>
          </a:p>
        </p:txBody>
      </p:sp>
      <p:sp>
        <p:nvSpPr>
          <p:cNvPr id="11" name="Oval 8"/>
          <p:cNvSpPr>
            <a:spLocks noChangeArrowheads="1"/>
          </p:cNvSpPr>
          <p:nvPr/>
        </p:nvSpPr>
        <p:spPr bwMode="auto">
          <a:xfrm>
            <a:off x="4572000" y="36576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mtClean="0"/>
              <a:t>G</a:t>
            </a:r>
            <a:endParaRPr lang="en-US" dirty="0"/>
          </a:p>
        </p:txBody>
      </p:sp>
      <p:sp>
        <p:nvSpPr>
          <p:cNvPr id="12" name="Oval 8"/>
          <p:cNvSpPr>
            <a:spLocks noChangeArrowheads="1"/>
          </p:cNvSpPr>
          <p:nvPr/>
        </p:nvSpPr>
        <p:spPr bwMode="auto">
          <a:xfrm>
            <a:off x="3276600" y="36576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mtClean="0"/>
              <a:t>G</a:t>
            </a:r>
            <a:endParaRPr lang="en-US" dirty="0"/>
          </a:p>
        </p:txBody>
      </p:sp>
      <p:sp>
        <p:nvSpPr>
          <p:cNvPr id="14" name="Oval 8"/>
          <p:cNvSpPr>
            <a:spLocks noChangeArrowheads="1"/>
          </p:cNvSpPr>
          <p:nvPr/>
        </p:nvSpPr>
        <p:spPr bwMode="auto">
          <a:xfrm>
            <a:off x="3276600" y="44958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mtClean="0"/>
              <a:t>F</a:t>
            </a:r>
            <a:endParaRPr lang="en-US" dirty="0"/>
          </a:p>
        </p:txBody>
      </p:sp>
      <p:sp>
        <p:nvSpPr>
          <p:cNvPr id="15" name="Oval 8"/>
          <p:cNvSpPr>
            <a:spLocks noChangeArrowheads="1"/>
          </p:cNvSpPr>
          <p:nvPr/>
        </p:nvSpPr>
        <p:spPr bwMode="auto">
          <a:xfrm>
            <a:off x="4572000" y="44958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mtClean="0"/>
              <a:t>F</a:t>
            </a:r>
            <a:endParaRPr lang="en-US" dirty="0"/>
          </a:p>
        </p:txBody>
      </p:sp>
      <p:cxnSp>
        <p:nvCxnSpPr>
          <p:cNvPr id="17" name="Straight Arrow Connector 16"/>
          <p:cNvCxnSpPr>
            <a:stCxn id="5" idx="6"/>
          </p:cNvCxnSpPr>
          <p:nvPr/>
        </p:nvCxnSpPr>
        <p:spPr>
          <a:xfrm>
            <a:off x="990600" y="3581400"/>
            <a:ext cx="905155" cy="105755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5" idx="6"/>
          </p:cNvCxnSpPr>
          <p:nvPr/>
        </p:nvCxnSpPr>
        <p:spPr>
          <a:xfrm flipV="1">
            <a:off x="990600" y="3048004"/>
            <a:ext cx="914400" cy="5333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5" idx="6"/>
          </p:cNvCxnSpPr>
          <p:nvPr/>
        </p:nvCxnSpPr>
        <p:spPr>
          <a:xfrm>
            <a:off x="990600" y="3581400"/>
            <a:ext cx="9144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2362200" y="3047996"/>
            <a:ext cx="914400" cy="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rot="16200000" flipH="1">
            <a:off x="1943100" y="3314700"/>
            <a:ext cx="1676400" cy="990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8" idx="6"/>
          </p:cNvCxnSpPr>
          <p:nvPr/>
        </p:nvCxnSpPr>
        <p:spPr>
          <a:xfrm>
            <a:off x="2362200" y="3048000"/>
            <a:ext cx="91440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Stage 3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hangingPunct="0"/>
            <a:r>
              <a:rPr lang="fr-FR" smtClean="0"/>
              <a:t>f</a:t>
            </a:r>
            <a:r>
              <a:rPr lang="fr-FR" baseline="-25000" smtClean="0"/>
              <a:t>3</a:t>
            </a:r>
            <a:r>
              <a:rPr lang="fr-FR" smtClean="0"/>
              <a:t>(T, i) = 3(.2) + 2(.5) + 1(.3) = 1.9</a:t>
            </a:r>
            <a:endParaRPr lang="en-US" smtClean="0"/>
          </a:p>
          <a:p>
            <a:pPr hangingPunct="0"/>
            <a:r>
              <a:rPr lang="fr-FR" smtClean="0"/>
              <a:t>f</a:t>
            </a:r>
            <a:r>
              <a:rPr lang="fr-FR" baseline="-25000" smtClean="0"/>
              <a:t>3</a:t>
            </a:r>
            <a:r>
              <a:rPr lang="fr-FR" smtClean="0"/>
              <a:t>(T,a) = 3				-&gt; f</a:t>
            </a:r>
            <a:r>
              <a:rPr lang="en-US" baseline="-25000" smtClean="0"/>
              <a:t>3</a:t>
            </a:r>
            <a:r>
              <a:rPr lang="fr-FR" smtClean="0"/>
              <a:t>(T) = 3,   x</a:t>
            </a:r>
            <a:r>
              <a:rPr lang="en-US" baseline="-25000" smtClean="0"/>
              <a:t>3</a:t>
            </a:r>
            <a:r>
              <a:rPr lang="fr-FR" smtClean="0"/>
              <a:t> = a</a:t>
            </a:r>
            <a:endParaRPr lang="en-US" smtClean="0"/>
          </a:p>
          <a:p>
            <a:pPr hangingPunct="0"/>
            <a:r>
              <a:rPr lang="en-US" smtClean="0"/>
              <a:t>f</a:t>
            </a:r>
            <a:r>
              <a:rPr lang="en-US" baseline="-25000" smtClean="0"/>
              <a:t>3</a:t>
            </a:r>
            <a:r>
              <a:rPr lang="en-US" smtClean="0"/>
              <a:t>(G, i) = 3(.2) + 2(.5) + 1(.3) = 1.9</a:t>
            </a:r>
          </a:p>
          <a:p>
            <a:pPr hangingPunct="0"/>
            <a:r>
              <a:rPr lang="en-US" smtClean="0"/>
              <a:t>f</a:t>
            </a:r>
            <a:r>
              <a:rPr lang="en-US" baseline="-25000" smtClean="0"/>
              <a:t>3</a:t>
            </a:r>
            <a:r>
              <a:rPr lang="en-US" smtClean="0"/>
              <a:t>(G,a) = 2				-&gt; f</a:t>
            </a:r>
            <a:r>
              <a:rPr lang="en-US" baseline="-25000" smtClean="0"/>
              <a:t>3</a:t>
            </a:r>
            <a:r>
              <a:rPr lang="en-US" smtClean="0"/>
              <a:t>(G) = 2,   x</a:t>
            </a:r>
            <a:r>
              <a:rPr lang="en-US" baseline="-25000" smtClean="0"/>
              <a:t>3</a:t>
            </a:r>
            <a:r>
              <a:rPr lang="en-US" smtClean="0"/>
              <a:t> = a</a:t>
            </a:r>
          </a:p>
          <a:p>
            <a:pPr hangingPunct="0"/>
            <a:r>
              <a:rPr lang="en-US" smtClean="0"/>
              <a:t> </a:t>
            </a:r>
          </a:p>
          <a:p>
            <a:pPr hangingPunct="0"/>
            <a:r>
              <a:rPr lang="en-US" smtClean="0"/>
              <a:t>f</a:t>
            </a:r>
            <a:r>
              <a:rPr lang="en-US" baseline="-25000" smtClean="0"/>
              <a:t>3</a:t>
            </a:r>
            <a:r>
              <a:rPr lang="en-US" smtClean="0"/>
              <a:t>(F, i) = 3(.2) + 2(.5) + 1(.3) = 1.9</a:t>
            </a:r>
          </a:p>
          <a:p>
            <a:pPr hangingPunct="0"/>
            <a:r>
              <a:rPr lang="en-US" smtClean="0"/>
              <a:t>f</a:t>
            </a:r>
            <a:r>
              <a:rPr lang="en-US" baseline="-25000" smtClean="0"/>
              <a:t>3</a:t>
            </a:r>
            <a:r>
              <a:rPr lang="en-US" smtClean="0"/>
              <a:t>(F,a) = 1				-&gt; f</a:t>
            </a:r>
            <a:r>
              <a:rPr lang="en-US" baseline="-25000" smtClean="0"/>
              <a:t>3</a:t>
            </a:r>
            <a:r>
              <a:rPr lang="en-US" smtClean="0"/>
              <a:t>(F) = 1.9,   x</a:t>
            </a:r>
            <a:r>
              <a:rPr lang="en-US" baseline="-25000" smtClean="0"/>
              <a:t>3</a:t>
            </a:r>
            <a:r>
              <a:rPr lang="en-US" smtClean="0"/>
              <a:t> = i</a:t>
            </a:r>
          </a:p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676400" y="4648200"/>
          <a:ext cx="50292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5840"/>
                <a:gridCol w="1005840"/>
                <a:gridCol w="1005840"/>
                <a:gridCol w="1005840"/>
                <a:gridCol w="100584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s\</a:t>
                      </a:r>
                      <a:r>
                        <a:rPr lang="fr-FR" smtClean="0"/>
                        <a:t> x</a:t>
                      </a:r>
                      <a:r>
                        <a:rPr lang="en-US" baseline="-25000" smtClean="0"/>
                        <a:t>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i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a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f</a:t>
                      </a:r>
                      <a:r>
                        <a:rPr lang="en-US" baseline="-25000" smtClean="0"/>
                        <a:t>3</a:t>
                      </a:r>
                      <a:r>
                        <a:rPr lang="en-US" smtClean="0"/>
                        <a:t>(s)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mtClean="0"/>
                        <a:t>x</a:t>
                      </a:r>
                      <a:r>
                        <a:rPr lang="en-US" baseline="-25000" smtClean="0"/>
                        <a:t>3</a:t>
                      </a:r>
                      <a:r>
                        <a:rPr lang="fr-FR" smtClean="0"/>
                        <a:t> 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T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1.9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a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G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1.9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a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F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1.9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1.9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i</a:t>
                      </a:r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Stage 2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smtClean="0"/>
              <a:t>f</a:t>
            </a:r>
            <a:r>
              <a:rPr lang="fr-FR" baseline="-25000" smtClean="0"/>
              <a:t>2</a:t>
            </a:r>
            <a:r>
              <a:rPr lang="fr-FR" smtClean="0"/>
              <a:t>(T, i) = p(T)f</a:t>
            </a:r>
            <a:r>
              <a:rPr lang="fr-FR" baseline="-25000" smtClean="0"/>
              <a:t>3</a:t>
            </a:r>
            <a:r>
              <a:rPr lang="fr-FR" smtClean="0"/>
              <a:t>(T) + p(G)f</a:t>
            </a:r>
            <a:r>
              <a:rPr lang="fr-FR" baseline="-25000" smtClean="0"/>
              <a:t>3</a:t>
            </a:r>
            <a:r>
              <a:rPr lang="fr-FR" smtClean="0"/>
              <a:t>(G) + p(F)f</a:t>
            </a:r>
            <a:r>
              <a:rPr lang="fr-FR" baseline="-25000" smtClean="0"/>
              <a:t>3</a:t>
            </a:r>
            <a:r>
              <a:rPr lang="fr-FR" smtClean="0"/>
              <a:t>(F)</a:t>
            </a:r>
            <a:endParaRPr lang="en-US" smtClean="0"/>
          </a:p>
          <a:p>
            <a:r>
              <a:rPr lang="fr-FR" smtClean="0"/>
              <a:t>	       </a:t>
            </a:r>
            <a:r>
              <a:rPr lang="en-US" smtClean="0"/>
              <a:t>= .2(3) + .5(2) + .3(1.9) = 2.17</a:t>
            </a:r>
          </a:p>
          <a:p>
            <a:r>
              <a:rPr lang="fr-FR" smtClean="0"/>
              <a:t>f</a:t>
            </a:r>
            <a:r>
              <a:rPr lang="fr-FR" baseline="-25000" smtClean="0"/>
              <a:t>2</a:t>
            </a:r>
            <a:r>
              <a:rPr lang="fr-FR" smtClean="0"/>
              <a:t>(T,a) = 3				-&gt; f</a:t>
            </a:r>
            <a:r>
              <a:rPr lang="en-US" baseline="-25000" smtClean="0"/>
              <a:t>2</a:t>
            </a:r>
            <a:r>
              <a:rPr lang="fr-FR" smtClean="0"/>
              <a:t>(T) = 3,   x</a:t>
            </a:r>
            <a:r>
              <a:rPr lang="en-US" baseline="-25000" smtClean="0"/>
              <a:t>2</a:t>
            </a:r>
            <a:r>
              <a:rPr lang="fr-FR" smtClean="0"/>
              <a:t> = a</a:t>
            </a:r>
          </a:p>
          <a:p>
            <a:endParaRPr lang="fr-FR" smtClean="0"/>
          </a:p>
          <a:p>
            <a:endParaRPr lang="fr-FR" smtClean="0"/>
          </a:p>
          <a:p>
            <a:endParaRPr lang="fr-FR" smtClean="0"/>
          </a:p>
          <a:p>
            <a:endParaRPr lang="fr-FR" smtClean="0"/>
          </a:p>
          <a:p>
            <a:endParaRPr lang="fr-FR" sz="800" smtClean="0"/>
          </a:p>
          <a:p>
            <a:endParaRPr lang="fr-FR" smtClean="0"/>
          </a:p>
          <a:p>
            <a:endParaRPr lang="en-US" smtClean="0"/>
          </a:p>
          <a:p>
            <a:r>
              <a:rPr lang="en-US" smtClean="0"/>
              <a:t>f</a:t>
            </a:r>
            <a:r>
              <a:rPr lang="en-US" baseline="-25000" smtClean="0"/>
              <a:t>1</a:t>
            </a:r>
            <a:r>
              <a:rPr lang="en-US" smtClean="0"/>
              <a:t>(i) = .2f</a:t>
            </a:r>
            <a:r>
              <a:rPr lang="en-US" baseline="-25000" smtClean="0"/>
              <a:t>2</a:t>
            </a:r>
            <a:r>
              <a:rPr lang="en-US" smtClean="0"/>
              <a:t>(T) + .5f</a:t>
            </a:r>
            <a:r>
              <a:rPr lang="en-US" baseline="-25000" smtClean="0"/>
              <a:t>2</a:t>
            </a:r>
            <a:r>
              <a:rPr lang="en-US" smtClean="0"/>
              <a:t>(G) + .3f</a:t>
            </a:r>
            <a:r>
              <a:rPr lang="en-US" baseline="-25000" smtClean="0"/>
              <a:t>2</a:t>
            </a:r>
            <a:r>
              <a:rPr lang="en-US" smtClean="0"/>
              <a:t>(F)</a:t>
            </a:r>
          </a:p>
          <a:p>
            <a:r>
              <a:rPr lang="en-US" smtClean="0"/>
              <a:t>	 =  .2(3) + .5(2.17) + .3(2.17) = 2.336</a:t>
            </a:r>
          </a:p>
          <a:p>
            <a:endParaRPr lang="en-US" sz="2000" smtClean="0"/>
          </a:p>
          <a:p>
            <a:r>
              <a:rPr lang="en-US" sz="2000" dirty="0" smtClean="0"/>
              <a:t>Strategy at stage </a:t>
            </a:r>
            <a:r>
              <a:rPr lang="en-US" sz="2000" smtClean="0"/>
              <a:t>I</a:t>
            </a:r>
            <a:r>
              <a:rPr lang="en-US" sz="2000" dirty="0" smtClean="0"/>
              <a:t>: interview;    II: interview  in G or F.;    III: interview  in F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905000" y="2590800"/>
          <a:ext cx="50292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5840"/>
                <a:gridCol w="1005840"/>
                <a:gridCol w="1005840"/>
                <a:gridCol w="1005840"/>
                <a:gridCol w="100584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s\</a:t>
                      </a:r>
                      <a:r>
                        <a:rPr lang="fr-FR" dirty="0" smtClean="0"/>
                        <a:t> x</a:t>
                      </a:r>
                      <a:r>
                        <a:rPr lang="en-US" baseline="-25000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f</a:t>
                      </a:r>
                      <a:r>
                        <a:rPr lang="en-US" baseline="-25000" dirty="0" err="1" smtClean="0"/>
                        <a:t>2</a:t>
                      </a:r>
                      <a:r>
                        <a:rPr lang="en-US" smtClean="0"/>
                        <a:t>*(s)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mtClean="0"/>
                        <a:t>x</a:t>
                      </a:r>
                      <a:r>
                        <a:rPr lang="en-US" baseline="-25000" smtClean="0"/>
                        <a:t>2</a:t>
                      </a:r>
                      <a:r>
                        <a:rPr lang="fr-FR" smtClean="0"/>
                        <a:t> 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T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2.17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a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G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2.17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2.17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F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2.17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2.17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i</a:t>
                      </a:r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itle 1"/>
          <p:cNvSpPr txBox="1">
            <a:spLocks/>
          </p:cNvSpPr>
          <p:nvPr/>
        </p:nvSpPr>
        <p:spPr>
          <a:xfrm>
            <a:off x="457200" y="4237038"/>
            <a:ext cx="8229600" cy="563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Stage 1</a:t>
            </a:r>
            <a:endParaRPr kumimoji="0" lang="en-US" sz="36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Knapsack Problem </a:t>
            </a:r>
            <a:r>
              <a:rPr lang="en-US" sz="2400" smtClean="0"/>
              <a:t>(back to 13.4)</a:t>
            </a:r>
            <a:endParaRPr lang="en-US" sz="240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143000"/>
            <a:ext cx="8686800" cy="4983163"/>
          </a:xfrm>
        </p:spPr>
        <p:txBody>
          <a:bodyPr>
            <a:normAutofit fontScale="92500" lnSpcReduction="20000"/>
          </a:bodyPr>
          <a:lstStyle/>
          <a:p>
            <a:r>
              <a:rPr lang="en-US" sz="2000" dirty="0" smtClean="0"/>
              <a:t>A thief breaks into a house.</a:t>
            </a:r>
          </a:p>
          <a:p>
            <a:r>
              <a:rPr lang="en-US" sz="2000" dirty="0" smtClean="0"/>
              <a:t>Around the thief are various objects: a diamond ring, a silver candelabra, a </a:t>
            </a:r>
          </a:p>
          <a:p>
            <a:r>
              <a:rPr lang="en-US" sz="2000" dirty="0" smtClean="0"/>
              <a:t>Bose Wave Radio, a large portrait of Elvis Presley painted on a black</a:t>
            </a:r>
          </a:p>
          <a:p>
            <a:r>
              <a:rPr lang="en-US" sz="2000" dirty="0" smtClean="0"/>
              <a:t>velvet background (a "velvet-</a:t>
            </a:r>
            <a:r>
              <a:rPr lang="en-US" sz="2000" dirty="0" err="1" smtClean="0"/>
              <a:t>elvis</a:t>
            </a:r>
            <a:r>
              <a:rPr lang="en-US" sz="2000" dirty="0" smtClean="0"/>
              <a:t>"), and a large tiffany crystal vase. </a:t>
            </a:r>
          </a:p>
          <a:p>
            <a:r>
              <a:rPr lang="en-US" sz="2000" dirty="0" smtClean="0"/>
              <a:t>The thief has a knapsack that can only hold a certain capacity (8). </a:t>
            </a:r>
          </a:p>
          <a:p>
            <a:r>
              <a:rPr lang="en-US" sz="2000" dirty="0" smtClean="0"/>
              <a:t>Each of the items has a value and a size, and cannot hold all of the items in</a:t>
            </a:r>
          </a:p>
          <a:p>
            <a:r>
              <a:rPr lang="en-US" sz="2000" dirty="0" smtClean="0"/>
              <a:t>the knapsack.</a:t>
            </a:r>
            <a:endParaRPr lang="en-US" sz="2000" i="1" dirty="0" smtClean="0"/>
          </a:p>
          <a:p>
            <a:endParaRPr lang="en-US" sz="2000" b="1" i="1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r>
              <a:rPr lang="en-US" sz="2000" dirty="0" smtClean="0"/>
              <a:t>Which items should the thief take?  </a:t>
            </a:r>
          </a:p>
          <a:p>
            <a:r>
              <a:rPr lang="en-US" sz="2000" dirty="0" smtClean="0"/>
              <a:t>There are three thieves: greedy, foolish and slow, and wise       </a:t>
            </a:r>
            <a:r>
              <a:rPr lang="en-US" sz="1800" i="1" dirty="0" smtClean="0">
                <a:hlinkClick r:id="rId2"/>
              </a:rPr>
              <a:t>(ref for this example)</a:t>
            </a:r>
            <a:endParaRPr lang="en-US" sz="18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2743200" y="3200400"/>
          <a:ext cx="28956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0800"/>
                <a:gridCol w="812800"/>
                <a:gridCol w="762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Item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Size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Value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Ring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15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Candelabra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10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Radio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9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Elvis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Knapsack Problem</a:t>
            </a:r>
            <a:endParaRPr lang="en-US" sz="240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000" smtClean="0"/>
              <a:t>The</a:t>
            </a:r>
            <a:r>
              <a:rPr lang="en-US" sz="2000" b="1" smtClean="0"/>
              <a:t> greedy </a:t>
            </a:r>
            <a:r>
              <a:rPr lang="en-US" sz="2000" smtClean="0"/>
              <a:t>thief breaks into the window, and sees </a:t>
            </a:r>
          </a:p>
          <a:p>
            <a:r>
              <a:rPr lang="en-US" sz="2000" smtClean="0"/>
              <a:t>the items. He makes a mental list of the items, </a:t>
            </a:r>
          </a:p>
          <a:p>
            <a:r>
              <a:rPr lang="en-US" sz="2000" smtClean="0"/>
              <a:t>and grabs the most expensive item first. The ring </a:t>
            </a:r>
          </a:p>
          <a:p>
            <a:r>
              <a:rPr lang="en-US" sz="2000" smtClean="0"/>
              <a:t>goes in first, leaving a capacity of 7, and a value of 15. </a:t>
            </a:r>
          </a:p>
          <a:p>
            <a:r>
              <a:rPr lang="en-US" sz="2000" smtClean="0"/>
              <a:t>Next, he grabs the candelabra, leaving a knapsack of </a:t>
            </a:r>
          </a:p>
          <a:p>
            <a:r>
              <a:rPr lang="en-US" sz="2000" smtClean="0"/>
              <a:t>size 2 and a value of 25. No other items will fit in his knapsack, so he leaves. </a:t>
            </a:r>
          </a:p>
          <a:p>
            <a:endParaRPr lang="en-US" sz="2000" smtClean="0"/>
          </a:p>
          <a:p>
            <a:r>
              <a:rPr lang="en-US" sz="2000" smtClean="0"/>
              <a:t>The </a:t>
            </a:r>
            <a:r>
              <a:rPr lang="en-US" sz="2000" b="1" smtClean="0"/>
              <a:t>foolish and slow </a:t>
            </a:r>
            <a:r>
              <a:rPr lang="en-US" sz="2000" smtClean="0"/>
              <a:t>thief climbs in the window, and sees the items. This thief </a:t>
            </a:r>
          </a:p>
          <a:p>
            <a:r>
              <a:rPr lang="en-US" sz="2000" smtClean="0"/>
              <a:t>was a programmer, downsized as part of the "dot-bomb" blowout. Possessing </a:t>
            </a:r>
          </a:p>
          <a:p>
            <a:r>
              <a:rPr lang="en-US" sz="2000" smtClean="0"/>
              <a:t>a solid background in boolean logic, he figures that he can simply compute all </a:t>
            </a:r>
          </a:p>
          <a:p>
            <a:r>
              <a:rPr lang="en-US" sz="2000" smtClean="0"/>
              <a:t>combinations of the objects and choose the best. So, he starts going through </a:t>
            </a:r>
          </a:p>
          <a:p>
            <a:r>
              <a:rPr lang="en-US" sz="2000" smtClean="0"/>
              <a:t>the binary combinations of objects - all 2</a:t>
            </a:r>
            <a:r>
              <a:rPr lang="en-US" sz="2000" baseline="30000" smtClean="0"/>
              <a:t>5 </a:t>
            </a:r>
            <a:r>
              <a:rPr lang="en-US" sz="2000" smtClean="0"/>
              <a:t>of them. While he is still drawing </a:t>
            </a:r>
          </a:p>
          <a:p>
            <a:r>
              <a:rPr lang="en-US" sz="2000" smtClean="0"/>
              <a:t>the truth table, the police show up, and arrest him. Although his solution </a:t>
            </a:r>
          </a:p>
          <a:p>
            <a:r>
              <a:rPr lang="en-US" sz="2000" smtClean="0"/>
              <a:t>would certainly have given him the best answer, it just took long to compute.</a:t>
            </a:r>
            <a:endParaRPr lang="en-US" sz="200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6324600" y="1041400"/>
          <a:ext cx="27432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1284"/>
                <a:gridCol w="577516"/>
                <a:gridCol w="914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Item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Size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Value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Ring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15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Candelabra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10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Radio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9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Elvis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5</a:t>
                      </a:r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Knapsack Problem, Wise Thief</a:t>
            </a:r>
            <a:endParaRPr lang="en-US" sz="240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smtClean="0"/>
              <a:t>The</a:t>
            </a:r>
            <a:r>
              <a:rPr lang="en-US" sz="2000" b="1" smtClean="0"/>
              <a:t> wise </a:t>
            </a:r>
            <a:r>
              <a:rPr lang="en-US" sz="2000" smtClean="0"/>
              <a:t>thief appears, and observes the items. </a:t>
            </a:r>
          </a:p>
          <a:p>
            <a:r>
              <a:rPr lang="en-US" sz="2000" smtClean="0"/>
              <a:t>He notes that an empty knapsack has a value of 0. </a:t>
            </a:r>
          </a:p>
          <a:p>
            <a:r>
              <a:rPr lang="en-US" sz="2000" smtClean="0"/>
              <a:t>He notes that a knapsack can either contain </a:t>
            </a:r>
          </a:p>
          <a:p>
            <a:r>
              <a:rPr lang="en-US" sz="2000" smtClean="0"/>
              <a:t>each item, or not. </a:t>
            </a:r>
          </a:p>
          <a:p>
            <a:r>
              <a:rPr lang="en-US" sz="2000" smtClean="0"/>
              <a:t>Further, his decision to include an item will be based </a:t>
            </a:r>
          </a:p>
          <a:p>
            <a:r>
              <a:rPr lang="en-US" sz="2000" smtClean="0"/>
              <a:t>on a quick calculation - either the knapsack with some </a:t>
            </a:r>
          </a:p>
          <a:p>
            <a:r>
              <a:rPr lang="en-US" sz="2000" smtClean="0"/>
              <a:t>combination of the previous items will be worth more, or else the knapsack </a:t>
            </a:r>
          </a:p>
          <a:p>
            <a:r>
              <a:rPr lang="en-US" sz="2000" smtClean="0"/>
              <a:t>of a size that will fit the current item was worth more. So, he does this quick </a:t>
            </a:r>
          </a:p>
          <a:p>
            <a:r>
              <a:rPr lang="en-US" sz="2000" smtClean="0"/>
              <a:t>computation, and figures out that the best knapsack he can take is made up </a:t>
            </a:r>
          </a:p>
          <a:p>
            <a:r>
              <a:rPr lang="en-US" sz="2000" smtClean="0"/>
              <a:t>of items 1,3, and 4, for a total value of 29</a:t>
            </a:r>
            <a:endParaRPr lang="en-US" sz="200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6324600" y="1041400"/>
          <a:ext cx="27432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1284"/>
                <a:gridCol w="577516"/>
                <a:gridCol w="914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Item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Size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Value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Ring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15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Candelabra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10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Radio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9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Elvis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5</a:t>
                      </a:r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Generalized Resource Problem (p. 767)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000" smtClean="0"/>
              <a:t>w units of a resource available</a:t>
            </a:r>
          </a:p>
          <a:p>
            <a:r>
              <a:rPr lang="en-US" sz="2000" smtClean="0"/>
              <a:t>T activities in which the resources can be allocated</a:t>
            </a:r>
          </a:p>
          <a:p>
            <a:r>
              <a:rPr lang="en-US" sz="2000" smtClean="0"/>
              <a:t>x</a:t>
            </a:r>
            <a:r>
              <a:rPr lang="en-US" sz="2000" baseline="-25000" smtClean="0"/>
              <a:t>t </a:t>
            </a:r>
            <a:r>
              <a:rPr lang="en-US" sz="2000" smtClean="0"/>
              <a:t>: the level at which activity t is implemented</a:t>
            </a:r>
          </a:p>
          <a:p>
            <a:r>
              <a:rPr lang="en-US" sz="2000" smtClean="0"/>
              <a:t>g</a:t>
            </a:r>
            <a:r>
              <a:rPr lang="en-US" sz="2000" baseline="-25000" smtClean="0"/>
              <a:t>t</a:t>
            </a:r>
            <a:r>
              <a:rPr lang="en-US" sz="2000" smtClean="0"/>
              <a:t>(x</a:t>
            </a:r>
            <a:r>
              <a:rPr lang="en-US" sz="2000" baseline="-25000" smtClean="0"/>
              <a:t>t </a:t>
            </a:r>
            <a:r>
              <a:rPr lang="en-US" sz="2000" smtClean="0"/>
              <a:t>): # of units of the resource used by activity t</a:t>
            </a:r>
          </a:p>
          <a:p>
            <a:r>
              <a:rPr lang="en-US" sz="2000" smtClean="0"/>
              <a:t>r</a:t>
            </a:r>
            <a:r>
              <a:rPr lang="en-US" sz="2000" baseline="-25000" smtClean="0"/>
              <a:t>t</a:t>
            </a:r>
            <a:r>
              <a:rPr lang="en-US" sz="2000" smtClean="0"/>
              <a:t>(x</a:t>
            </a:r>
            <a:r>
              <a:rPr lang="en-US" sz="2000" baseline="-25000" smtClean="0"/>
              <a:t>t </a:t>
            </a:r>
            <a:r>
              <a:rPr lang="en-US" sz="2000" smtClean="0"/>
              <a:t>): the resulting benefit</a:t>
            </a:r>
          </a:p>
          <a:p>
            <a:r>
              <a:rPr lang="en-US" sz="2000" smtClean="0"/>
              <a:t>States: each activity</a:t>
            </a:r>
          </a:p>
          <a:p>
            <a:r>
              <a:rPr lang="en-US" sz="2000" smtClean="0"/>
              <a:t>Stages: how much of the resource is available for remaining stages</a:t>
            </a:r>
          </a:p>
          <a:p>
            <a:r>
              <a:rPr lang="en-US" sz="2000" smtClean="0"/>
              <a:t>Decision: how much to use at this stage</a:t>
            </a:r>
          </a:p>
          <a:p>
            <a:r>
              <a:rPr lang="en-US" sz="2000" smtClean="0"/>
              <a:t>Formulation</a:t>
            </a:r>
          </a:p>
          <a:p>
            <a:pPr lvl="1">
              <a:buNone/>
            </a:pPr>
            <a:r>
              <a:rPr lang="en-US" smtClean="0"/>
              <a:t>     maximize </a:t>
            </a:r>
            <a:r>
              <a:rPr lang="el-GR" sz="3200" smtClean="0"/>
              <a:t>Σ</a:t>
            </a:r>
            <a:r>
              <a:rPr lang="en-US" sz="3200" smtClean="0"/>
              <a:t> </a:t>
            </a:r>
            <a:r>
              <a:rPr lang="en-US" smtClean="0"/>
              <a:t>r</a:t>
            </a:r>
            <a:r>
              <a:rPr lang="en-US" baseline="-25000" smtClean="0"/>
              <a:t>t</a:t>
            </a:r>
            <a:r>
              <a:rPr lang="en-US" smtClean="0"/>
              <a:t>(x</a:t>
            </a:r>
            <a:r>
              <a:rPr lang="en-US" baseline="-25000" smtClean="0"/>
              <a:t>t </a:t>
            </a:r>
            <a:r>
              <a:rPr lang="en-US" smtClean="0"/>
              <a:t>)       s.t. </a:t>
            </a:r>
            <a:r>
              <a:rPr lang="el-GR" sz="2800" smtClean="0"/>
              <a:t>Σ</a:t>
            </a:r>
            <a:r>
              <a:rPr lang="en-US" sz="2800" smtClean="0"/>
              <a:t> </a:t>
            </a:r>
            <a:r>
              <a:rPr lang="en-US" smtClean="0"/>
              <a:t>g</a:t>
            </a:r>
            <a:r>
              <a:rPr lang="en-US" baseline="-25000" smtClean="0"/>
              <a:t>t</a:t>
            </a:r>
            <a:r>
              <a:rPr lang="en-US" smtClean="0"/>
              <a:t>(x</a:t>
            </a:r>
            <a:r>
              <a:rPr lang="en-US" baseline="-25000" smtClean="0"/>
              <a:t>t </a:t>
            </a:r>
            <a:r>
              <a:rPr lang="en-US" smtClean="0"/>
              <a:t>) ≤ w</a:t>
            </a:r>
          </a:p>
          <a:p>
            <a:pPr lvl="1">
              <a:buNone/>
            </a:pPr>
            <a:r>
              <a:rPr lang="en-US" baseline="30000" smtClean="0"/>
              <a:t>                               t = 1,...T </a:t>
            </a:r>
            <a:r>
              <a:rPr lang="en-US" smtClean="0"/>
              <a:t>              </a:t>
            </a:r>
            <a:r>
              <a:rPr lang="en-US" baseline="30000" smtClean="0"/>
              <a:t>t = 1,...T</a:t>
            </a:r>
            <a:endParaRPr lang="en-US" smtClean="0"/>
          </a:p>
          <a:p>
            <a:pPr lvl="1">
              <a:buNone/>
            </a:pPr>
            <a:r>
              <a:rPr lang="en-US" smtClean="0"/>
              <a:t>f</a:t>
            </a:r>
            <a:r>
              <a:rPr lang="en-US" baseline="-25000" smtClean="0"/>
              <a:t>t</a:t>
            </a:r>
            <a:r>
              <a:rPr lang="en-US" smtClean="0"/>
              <a:t>(d) = max benefit if d units are allocated to activities t through T</a:t>
            </a:r>
          </a:p>
          <a:p>
            <a:pPr lvl="1">
              <a:buNone/>
            </a:pPr>
            <a:r>
              <a:rPr lang="en-US" smtClean="0"/>
              <a:t>f</a:t>
            </a:r>
            <a:r>
              <a:rPr lang="en-US" baseline="-25000" smtClean="0"/>
              <a:t>t</a:t>
            </a:r>
            <a:r>
              <a:rPr lang="en-US" smtClean="0"/>
              <a:t>(d) = max {r</a:t>
            </a:r>
            <a:r>
              <a:rPr lang="en-US" baseline="-25000" smtClean="0"/>
              <a:t>t</a:t>
            </a:r>
            <a:r>
              <a:rPr lang="en-US" smtClean="0"/>
              <a:t>(x</a:t>
            </a:r>
            <a:r>
              <a:rPr lang="en-US" baseline="-25000" smtClean="0"/>
              <a:t>t </a:t>
            </a:r>
            <a:r>
              <a:rPr lang="en-US" smtClean="0"/>
              <a:t>)  + f</a:t>
            </a:r>
            <a:r>
              <a:rPr lang="en-US" baseline="-25000" smtClean="0"/>
              <a:t>t+1</a:t>
            </a:r>
            <a:r>
              <a:rPr lang="en-US" smtClean="0"/>
              <a:t>(d - x</a:t>
            </a:r>
            <a:r>
              <a:rPr lang="en-US" baseline="-25000" smtClean="0"/>
              <a:t>t </a:t>
            </a:r>
            <a:r>
              <a:rPr lang="en-US" smtClean="0"/>
              <a:t>)                              f</a:t>
            </a:r>
            <a:r>
              <a:rPr lang="en-US" baseline="-25000" smtClean="0"/>
              <a:t>T+1</a:t>
            </a:r>
            <a:r>
              <a:rPr lang="en-US" smtClean="0"/>
              <a:t>(d) = 0</a:t>
            </a:r>
          </a:p>
          <a:p>
            <a:pPr lvl="1">
              <a:buNone/>
            </a:pPr>
            <a:r>
              <a:rPr lang="en-US" smtClean="0"/>
              <a:t>              x</a:t>
            </a:r>
            <a:r>
              <a:rPr lang="en-US" baseline="-25000" smtClean="0"/>
              <a:t>t</a:t>
            </a:r>
            <a:endParaRPr lang="en-US" smtClean="0"/>
          </a:p>
          <a:p>
            <a:pPr lvl="1">
              <a:buNone/>
            </a:pPr>
            <a:endParaRPr lang="en-US" smtClean="0"/>
          </a:p>
          <a:p>
            <a:pPr lvl="1">
              <a:buNone/>
            </a:pPr>
            <a:endParaRPr lang="en-US" smtClean="0"/>
          </a:p>
          <a:p>
            <a:endParaRPr lang="en-US" baseline="-25000" smtClean="0"/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Wise Thief, Stages 4 and 3</a:t>
            </a:r>
            <a:endParaRPr lang="en-US" sz="24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smtClean="0"/>
              <a:t> </a:t>
            </a:r>
            <a:endParaRPr lang="en-US" sz="200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6324600" y="1041400"/>
          <a:ext cx="27432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1284"/>
                <a:gridCol w="577516"/>
                <a:gridCol w="914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Item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Size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Value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Ring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15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Candelabra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10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Radio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9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Elvis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762000" y="1447800"/>
          <a:ext cx="3110593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1164"/>
                <a:gridCol w="486047"/>
                <a:gridCol w="575582"/>
                <a:gridCol w="846636"/>
                <a:gridCol w="601164"/>
              </a:tblGrid>
              <a:tr h="35390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mtClean="0"/>
                        <a:t>s\x</a:t>
                      </a:r>
                      <a:r>
                        <a:rPr lang="en-US" baseline="-25000" smtClean="0"/>
                        <a:t>4</a:t>
                      </a:r>
                      <a:endParaRPr lang="en-US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mtClean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mtClean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f</a:t>
                      </a:r>
                      <a:r>
                        <a:rPr lang="en-US" baseline="-25000" smtClean="0"/>
                        <a:t>4</a:t>
                      </a:r>
                      <a:r>
                        <a:rPr lang="en-US" smtClean="0"/>
                        <a:t>*(x</a:t>
                      </a:r>
                      <a:r>
                        <a:rPr lang="en-US" baseline="-25000" smtClean="0"/>
                        <a:t>4</a:t>
                      </a:r>
                      <a:r>
                        <a:rPr lang="en-US" smtClean="0"/>
                        <a:t>)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x</a:t>
                      </a:r>
                      <a:r>
                        <a:rPr lang="en-US" baseline="-25000" smtClean="0"/>
                        <a:t>4</a:t>
                      </a:r>
                      <a:endParaRPr lang="en-US"/>
                    </a:p>
                  </a:txBody>
                  <a:tcPr/>
                </a:tc>
              </a:tr>
              <a:tr h="353907"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/>
                    </a:p>
                  </a:txBody>
                  <a:tcPr/>
                </a:tc>
              </a:tr>
              <a:tr h="353907">
                <a:tc>
                  <a:txBody>
                    <a:bodyPr/>
                    <a:lstStyle/>
                    <a:p>
                      <a:r>
                        <a:rPr lang="en-US" smtClean="0"/>
                        <a:t>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4</a:t>
                      </a:r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685800" y="3352800"/>
          <a:ext cx="2840182" cy="200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598"/>
                <a:gridCol w="498766"/>
                <a:gridCol w="484909"/>
                <a:gridCol w="831273"/>
                <a:gridCol w="415636"/>
              </a:tblGrid>
              <a:tr h="4572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s\x</a:t>
                      </a:r>
                      <a:r>
                        <a:rPr lang="en-US" baseline="-25000" dirty="0" smtClean="0"/>
                        <a:t>3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mtClean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mtClean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f</a:t>
                      </a:r>
                      <a:r>
                        <a:rPr lang="en-US" baseline="-25000" smtClean="0"/>
                        <a:t>3</a:t>
                      </a:r>
                      <a:r>
                        <a:rPr lang="en-US" smtClean="0"/>
                        <a:t>*(x</a:t>
                      </a:r>
                      <a:r>
                        <a:rPr lang="en-US" baseline="-25000" smtClean="0"/>
                        <a:t>3</a:t>
                      </a:r>
                      <a:r>
                        <a:rPr lang="en-US" smtClean="0"/>
                        <a:t>)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x</a:t>
                      </a:r>
                      <a:r>
                        <a:rPr lang="en-US" baseline="-25000" smtClean="0"/>
                        <a:t>3</a:t>
                      </a:r>
                      <a:endParaRPr lang="en-US"/>
                    </a:p>
                  </a:txBody>
                  <a:tcPr/>
                </a:tc>
              </a:tr>
              <a:tr h="386080"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/>
                    </a:p>
                  </a:txBody>
                  <a:tcPr/>
                </a:tc>
              </a:tr>
              <a:tr h="386080">
                <a:tc>
                  <a:txBody>
                    <a:bodyPr/>
                    <a:lstStyle/>
                    <a:p>
                      <a:r>
                        <a:rPr lang="en-US" smtClean="0"/>
                        <a:t>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 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9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9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386080">
                <a:tc>
                  <a:txBody>
                    <a:bodyPr/>
                    <a:lstStyle/>
                    <a:p>
                      <a:r>
                        <a:rPr lang="en-US" smtClean="0"/>
                        <a:t> 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 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 9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9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3</a:t>
                      </a:r>
                      <a:endParaRPr lang="en-US"/>
                    </a:p>
                  </a:txBody>
                  <a:tcPr/>
                </a:tc>
              </a:tr>
              <a:tr h="386080">
                <a:tc>
                  <a:txBody>
                    <a:bodyPr/>
                    <a:lstStyle/>
                    <a:p>
                      <a:r>
                        <a:rPr lang="en-US" smtClean="0"/>
                        <a:t>7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3</a:t>
                      </a:r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191000" y="3429000"/>
            <a:ext cx="3613490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f</a:t>
            </a:r>
            <a:r>
              <a:rPr lang="en-US" baseline="-25000" smtClean="0"/>
              <a:t>3</a:t>
            </a:r>
            <a:r>
              <a:rPr lang="en-US" smtClean="0"/>
              <a:t>(d) = max {r</a:t>
            </a:r>
            <a:r>
              <a:rPr lang="en-US" baseline="-25000" smtClean="0"/>
              <a:t>3</a:t>
            </a:r>
            <a:r>
              <a:rPr lang="en-US" smtClean="0"/>
              <a:t>(x</a:t>
            </a:r>
            <a:r>
              <a:rPr lang="en-US" baseline="-25000" smtClean="0"/>
              <a:t>3 </a:t>
            </a:r>
            <a:r>
              <a:rPr lang="en-US" smtClean="0"/>
              <a:t>)  + f</a:t>
            </a:r>
            <a:r>
              <a:rPr lang="en-US" baseline="-25000" smtClean="0"/>
              <a:t>4</a:t>
            </a:r>
            <a:r>
              <a:rPr lang="en-US" smtClean="0"/>
              <a:t>(d - x</a:t>
            </a:r>
            <a:r>
              <a:rPr lang="en-US" baseline="-25000" smtClean="0"/>
              <a:t>3 </a:t>
            </a:r>
            <a:r>
              <a:rPr lang="en-US" smtClean="0"/>
              <a:t>)</a:t>
            </a:r>
          </a:p>
          <a:p>
            <a:r>
              <a:rPr lang="en-US" smtClean="0"/>
              <a:t>f</a:t>
            </a:r>
            <a:r>
              <a:rPr lang="en-US" baseline="-25000" smtClean="0"/>
              <a:t>3</a:t>
            </a:r>
            <a:r>
              <a:rPr lang="en-US" smtClean="0"/>
              <a:t>(3) = max {r</a:t>
            </a:r>
            <a:r>
              <a:rPr lang="en-US" baseline="-25000" smtClean="0"/>
              <a:t>3</a:t>
            </a:r>
            <a:r>
              <a:rPr lang="en-US" smtClean="0"/>
              <a:t>(0)  + f</a:t>
            </a:r>
            <a:r>
              <a:rPr lang="en-US" baseline="-25000" smtClean="0"/>
              <a:t>4</a:t>
            </a:r>
            <a:r>
              <a:rPr lang="en-US" smtClean="0"/>
              <a:t>(3</a:t>
            </a:r>
            <a:r>
              <a:rPr lang="en-US" baseline="-25000" smtClean="0"/>
              <a:t> </a:t>
            </a:r>
            <a:r>
              <a:rPr lang="en-US" smtClean="0"/>
              <a:t>) = 0 + 0</a:t>
            </a:r>
          </a:p>
          <a:p>
            <a:r>
              <a:rPr lang="en-US" smtClean="0"/>
              <a:t>                       r</a:t>
            </a:r>
            <a:r>
              <a:rPr lang="en-US" baseline="-25000" smtClean="0"/>
              <a:t>3</a:t>
            </a:r>
            <a:r>
              <a:rPr lang="en-US" smtClean="0"/>
              <a:t>(3)  + f</a:t>
            </a:r>
            <a:r>
              <a:rPr lang="en-US" baseline="-25000" smtClean="0"/>
              <a:t>4</a:t>
            </a:r>
            <a:r>
              <a:rPr lang="en-US" smtClean="0"/>
              <a:t>(0</a:t>
            </a:r>
            <a:r>
              <a:rPr lang="en-US" baseline="-25000" smtClean="0"/>
              <a:t> </a:t>
            </a:r>
            <a:r>
              <a:rPr lang="en-US" smtClean="0"/>
              <a:t>) = 9 + 0}</a:t>
            </a:r>
          </a:p>
          <a:p>
            <a:endParaRPr lang="en-US" smtClean="0"/>
          </a:p>
          <a:p>
            <a:r>
              <a:rPr lang="en-US" smtClean="0"/>
              <a:t>f</a:t>
            </a:r>
            <a:r>
              <a:rPr lang="en-US" baseline="-25000" smtClean="0"/>
              <a:t>3</a:t>
            </a:r>
            <a:r>
              <a:rPr lang="en-US" smtClean="0"/>
              <a:t>(4) = max {r</a:t>
            </a:r>
            <a:r>
              <a:rPr lang="en-US" baseline="-25000" smtClean="0"/>
              <a:t>3</a:t>
            </a:r>
            <a:r>
              <a:rPr lang="en-US" smtClean="0"/>
              <a:t>(0)  + f</a:t>
            </a:r>
            <a:r>
              <a:rPr lang="en-US" baseline="-25000" smtClean="0"/>
              <a:t>4</a:t>
            </a:r>
            <a:r>
              <a:rPr lang="en-US" smtClean="0"/>
              <a:t>(4</a:t>
            </a:r>
            <a:r>
              <a:rPr lang="en-US" baseline="-25000" smtClean="0"/>
              <a:t> </a:t>
            </a:r>
            <a:r>
              <a:rPr lang="en-US" smtClean="0"/>
              <a:t>) = 4</a:t>
            </a:r>
          </a:p>
          <a:p>
            <a:r>
              <a:rPr lang="en-US" smtClean="0"/>
              <a:t>                      r</a:t>
            </a:r>
            <a:r>
              <a:rPr lang="en-US" baseline="-25000" smtClean="0"/>
              <a:t>3</a:t>
            </a:r>
            <a:r>
              <a:rPr lang="en-US" smtClean="0"/>
              <a:t>(3)  + f</a:t>
            </a:r>
            <a:r>
              <a:rPr lang="en-US" baseline="-25000" smtClean="0"/>
              <a:t>4</a:t>
            </a:r>
            <a:r>
              <a:rPr lang="en-US" smtClean="0"/>
              <a:t>(1</a:t>
            </a:r>
            <a:r>
              <a:rPr lang="en-US" baseline="-25000" smtClean="0"/>
              <a:t> </a:t>
            </a:r>
            <a:r>
              <a:rPr lang="en-US" smtClean="0"/>
              <a:t>) = 9}</a:t>
            </a:r>
          </a:p>
          <a:p>
            <a:endParaRPr lang="en-US" smtClean="0"/>
          </a:p>
          <a:p>
            <a:r>
              <a:rPr lang="en-US" smtClean="0"/>
              <a:t>f</a:t>
            </a:r>
            <a:r>
              <a:rPr lang="en-US" baseline="-25000" smtClean="0"/>
              <a:t>3</a:t>
            </a:r>
            <a:r>
              <a:rPr lang="en-US" smtClean="0"/>
              <a:t>(7) = max {r</a:t>
            </a:r>
            <a:r>
              <a:rPr lang="en-US" baseline="-25000" smtClean="0"/>
              <a:t>3</a:t>
            </a:r>
            <a:r>
              <a:rPr lang="en-US" smtClean="0"/>
              <a:t>(0)  + f</a:t>
            </a:r>
            <a:r>
              <a:rPr lang="en-US" baseline="-25000" smtClean="0"/>
              <a:t>4</a:t>
            </a:r>
            <a:r>
              <a:rPr lang="en-US" smtClean="0"/>
              <a:t>(7) = 4 </a:t>
            </a:r>
          </a:p>
          <a:p>
            <a:r>
              <a:rPr lang="en-US" smtClean="0"/>
              <a:t>                       r</a:t>
            </a:r>
            <a:r>
              <a:rPr lang="en-US" baseline="-25000" smtClean="0"/>
              <a:t>3</a:t>
            </a:r>
            <a:r>
              <a:rPr lang="en-US" smtClean="0"/>
              <a:t>(3) + f</a:t>
            </a:r>
            <a:r>
              <a:rPr lang="en-US" baseline="-25000" smtClean="0"/>
              <a:t>4</a:t>
            </a:r>
            <a:r>
              <a:rPr lang="en-US" smtClean="0"/>
              <a:t>(4</a:t>
            </a:r>
            <a:r>
              <a:rPr lang="en-US" baseline="-25000" smtClean="0"/>
              <a:t> </a:t>
            </a:r>
            <a:r>
              <a:rPr lang="en-US" smtClean="0"/>
              <a:t>) =  9 + 5 =14</a:t>
            </a:r>
          </a:p>
          <a:p>
            <a:endParaRPr lang="en-US" smtClean="0"/>
          </a:p>
          <a:p>
            <a:endParaRPr lang="en-US" smtClean="0"/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Stage 2</a:t>
            </a:r>
            <a:endParaRPr lang="en-US" sz="240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smtClean="0"/>
              <a:t> </a:t>
            </a:r>
            <a:endParaRPr lang="en-US" sz="200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6324600" y="1041400"/>
          <a:ext cx="27432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1284"/>
                <a:gridCol w="577516"/>
                <a:gridCol w="914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Item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Size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Value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Ring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15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Candelabra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10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Radio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9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Elvis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5</a:t>
                      </a:r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685800" y="1066800"/>
          <a:ext cx="2840182" cy="200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598"/>
                <a:gridCol w="498766"/>
                <a:gridCol w="484909"/>
                <a:gridCol w="831273"/>
                <a:gridCol w="415636"/>
              </a:tblGrid>
              <a:tr h="4572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s\x</a:t>
                      </a:r>
                      <a:r>
                        <a:rPr lang="en-US" baseline="-25000" dirty="0" smtClean="0"/>
                        <a:t>3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mtClean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mtClean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f</a:t>
                      </a:r>
                      <a:r>
                        <a:rPr lang="en-US" baseline="-25000" smtClean="0"/>
                        <a:t>3</a:t>
                      </a:r>
                      <a:r>
                        <a:rPr lang="en-US" smtClean="0"/>
                        <a:t>*(x</a:t>
                      </a:r>
                      <a:r>
                        <a:rPr lang="en-US" baseline="-25000" smtClean="0"/>
                        <a:t>3</a:t>
                      </a:r>
                      <a:r>
                        <a:rPr lang="en-US" smtClean="0"/>
                        <a:t>)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x</a:t>
                      </a:r>
                      <a:r>
                        <a:rPr lang="en-US" baseline="-25000" smtClean="0"/>
                        <a:t>3</a:t>
                      </a:r>
                      <a:endParaRPr lang="en-US"/>
                    </a:p>
                  </a:txBody>
                  <a:tcPr/>
                </a:tc>
              </a:tr>
              <a:tr h="386080"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/>
                    </a:p>
                  </a:txBody>
                  <a:tcPr/>
                </a:tc>
              </a:tr>
              <a:tr h="386080">
                <a:tc>
                  <a:txBody>
                    <a:bodyPr/>
                    <a:lstStyle/>
                    <a:p>
                      <a:r>
                        <a:rPr lang="en-US" smtClean="0"/>
                        <a:t>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9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4</a:t>
                      </a:r>
                      <a:endParaRPr lang="en-US"/>
                    </a:p>
                  </a:txBody>
                  <a:tcPr/>
                </a:tc>
              </a:tr>
              <a:tr h="386080">
                <a:tc>
                  <a:txBody>
                    <a:bodyPr/>
                    <a:lstStyle/>
                    <a:p>
                      <a:r>
                        <a:rPr lang="en-US" smtClean="0"/>
                        <a:t> 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 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 9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9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3</a:t>
                      </a:r>
                      <a:endParaRPr lang="en-US"/>
                    </a:p>
                  </a:txBody>
                  <a:tcPr/>
                </a:tc>
              </a:tr>
              <a:tr h="386080">
                <a:tc>
                  <a:txBody>
                    <a:bodyPr/>
                    <a:lstStyle/>
                    <a:p>
                      <a:r>
                        <a:rPr lang="en-US" smtClean="0"/>
                        <a:t>7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14</a:t>
                      </a:r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419600" y="3124201"/>
            <a:ext cx="41910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</a:t>
            </a:r>
            <a:r>
              <a:rPr lang="en-US" baseline="-25000" dirty="0" smtClean="0"/>
              <a:t>2</a:t>
            </a:r>
            <a:r>
              <a:rPr lang="en-US" dirty="0" smtClean="0"/>
              <a:t>(d) = max {r</a:t>
            </a:r>
            <a:r>
              <a:rPr lang="en-US" baseline="-25000" dirty="0" smtClean="0"/>
              <a:t>2</a:t>
            </a:r>
            <a:r>
              <a:rPr lang="en-US" dirty="0" smtClean="0"/>
              <a:t>(x</a:t>
            </a:r>
            <a:r>
              <a:rPr lang="en-US" baseline="-25000" dirty="0" smtClean="0"/>
              <a:t>2</a:t>
            </a:r>
            <a:r>
              <a:rPr lang="en-US" dirty="0" smtClean="0"/>
              <a:t>)  + f</a:t>
            </a:r>
            <a:r>
              <a:rPr lang="en-US" baseline="-25000" dirty="0" smtClean="0"/>
              <a:t>43</a:t>
            </a:r>
            <a:r>
              <a:rPr lang="en-US" dirty="0" smtClean="0"/>
              <a:t>(d - x</a:t>
            </a:r>
            <a:r>
              <a:rPr lang="en-US" baseline="-25000" dirty="0" smtClean="0"/>
              <a:t>2</a:t>
            </a:r>
            <a:r>
              <a:rPr lang="en-US" dirty="0" smtClean="0"/>
              <a:t>)</a:t>
            </a:r>
          </a:p>
          <a:p>
            <a:r>
              <a:rPr lang="en-US" dirty="0" smtClean="0"/>
              <a:t>f</a:t>
            </a:r>
            <a:r>
              <a:rPr lang="en-US" baseline="-25000" dirty="0" smtClean="0"/>
              <a:t>2</a:t>
            </a:r>
            <a:r>
              <a:rPr lang="en-US" dirty="0" smtClean="0"/>
              <a:t>(3) = max {r</a:t>
            </a:r>
            <a:r>
              <a:rPr lang="en-US" baseline="-25000" dirty="0" smtClean="0"/>
              <a:t>2</a:t>
            </a:r>
            <a:r>
              <a:rPr lang="en-US" dirty="0" smtClean="0"/>
              <a:t>(0)  + f</a:t>
            </a:r>
            <a:r>
              <a:rPr lang="en-US" baseline="-25000" dirty="0" smtClean="0"/>
              <a:t>3</a:t>
            </a:r>
            <a:r>
              <a:rPr lang="en-US" dirty="0" smtClean="0"/>
              <a:t>(3</a:t>
            </a:r>
            <a:r>
              <a:rPr lang="en-US" baseline="-25000" dirty="0" smtClean="0"/>
              <a:t> </a:t>
            </a:r>
            <a:r>
              <a:rPr lang="en-US" dirty="0" smtClean="0"/>
              <a:t>) = 4}</a:t>
            </a:r>
          </a:p>
          <a:p>
            <a:endParaRPr lang="en-US" dirty="0" smtClean="0"/>
          </a:p>
          <a:p>
            <a:r>
              <a:rPr lang="en-US" dirty="0" smtClean="0"/>
              <a:t>f</a:t>
            </a:r>
            <a:r>
              <a:rPr lang="en-US" baseline="-25000" dirty="0" smtClean="0"/>
              <a:t>3</a:t>
            </a:r>
            <a:r>
              <a:rPr lang="en-US" dirty="0" smtClean="0"/>
              <a:t>(4) = max {r</a:t>
            </a:r>
            <a:r>
              <a:rPr lang="en-US" baseline="-25000" dirty="0" smtClean="0"/>
              <a:t>2</a:t>
            </a:r>
            <a:r>
              <a:rPr lang="en-US" dirty="0" smtClean="0"/>
              <a:t>(0)  + f</a:t>
            </a:r>
            <a:r>
              <a:rPr lang="en-US" baseline="-25000" dirty="0" smtClean="0"/>
              <a:t>3</a:t>
            </a:r>
            <a:r>
              <a:rPr lang="en-US" dirty="0" smtClean="0"/>
              <a:t>(4) = 9}</a:t>
            </a:r>
          </a:p>
          <a:p>
            <a:endParaRPr lang="en-US" dirty="0" smtClean="0"/>
          </a:p>
          <a:p>
            <a:r>
              <a:rPr lang="en-US" dirty="0" smtClean="0"/>
              <a:t>f</a:t>
            </a:r>
            <a:r>
              <a:rPr lang="en-US" baseline="-25000" dirty="0" smtClean="0"/>
              <a:t>3</a:t>
            </a:r>
            <a:r>
              <a:rPr lang="en-US" dirty="0" smtClean="0"/>
              <a:t>(5) = max {r</a:t>
            </a:r>
            <a:r>
              <a:rPr lang="en-US" baseline="-25000" dirty="0" smtClean="0"/>
              <a:t>2</a:t>
            </a:r>
            <a:r>
              <a:rPr lang="en-US" dirty="0" smtClean="0"/>
              <a:t>(0)  + f</a:t>
            </a:r>
            <a:r>
              <a:rPr lang="en-US" baseline="-25000" dirty="0" smtClean="0"/>
              <a:t>3</a:t>
            </a:r>
            <a:r>
              <a:rPr lang="en-US" dirty="0" smtClean="0"/>
              <a:t>(5) = 3</a:t>
            </a:r>
          </a:p>
          <a:p>
            <a:r>
              <a:rPr lang="en-US" dirty="0" smtClean="0"/>
              <a:t>                       r</a:t>
            </a:r>
            <a:r>
              <a:rPr lang="en-US" baseline="-25000" dirty="0" smtClean="0"/>
              <a:t>2</a:t>
            </a:r>
            <a:r>
              <a:rPr lang="en-US" dirty="0" smtClean="0"/>
              <a:t>(5) + f</a:t>
            </a:r>
            <a:r>
              <a:rPr lang="en-US" baseline="-25000" dirty="0" smtClean="0"/>
              <a:t>3</a:t>
            </a:r>
            <a:r>
              <a:rPr lang="en-US" dirty="0" smtClean="0"/>
              <a:t>(0</a:t>
            </a:r>
            <a:r>
              <a:rPr lang="en-US" baseline="-25000" dirty="0" smtClean="0"/>
              <a:t> </a:t>
            </a:r>
            <a:r>
              <a:rPr lang="en-US" dirty="0" smtClean="0"/>
              <a:t>) = 10}</a:t>
            </a:r>
          </a:p>
          <a:p>
            <a:r>
              <a:rPr lang="en-US" dirty="0" smtClean="0"/>
              <a:t>f</a:t>
            </a:r>
            <a:r>
              <a:rPr lang="en-US" baseline="-25000" dirty="0" smtClean="0"/>
              <a:t>3</a:t>
            </a:r>
            <a:r>
              <a:rPr lang="en-US" dirty="0" smtClean="0"/>
              <a:t>(7) = max {r</a:t>
            </a:r>
            <a:r>
              <a:rPr lang="en-US" baseline="-25000" dirty="0" smtClean="0"/>
              <a:t>2</a:t>
            </a:r>
            <a:r>
              <a:rPr lang="en-US" dirty="0" smtClean="0"/>
              <a:t>(0)  + f</a:t>
            </a:r>
            <a:r>
              <a:rPr lang="en-US" baseline="-25000" dirty="0" smtClean="0"/>
              <a:t>3</a:t>
            </a:r>
            <a:r>
              <a:rPr lang="en-US" dirty="0" smtClean="0"/>
              <a:t>(7) = 14</a:t>
            </a:r>
          </a:p>
          <a:p>
            <a:r>
              <a:rPr lang="en-US" dirty="0" smtClean="0"/>
              <a:t>                       r</a:t>
            </a:r>
            <a:r>
              <a:rPr lang="en-US" baseline="-25000" dirty="0" smtClean="0"/>
              <a:t>2</a:t>
            </a:r>
            <a:r>
              <a:rPr lang="en-US" dirty="0" smtClean="0"/>
              <a:t>(5) + f</a:t>
            </a:r>
            <a:r>
              <a:rPr lang="en-US" baseline="-25000" dirty="0" smtClean="0"/>
              <a:t>3</a:t>
            </a:r>
            <a:r>
              <a:rPr lang="en-US" dirty="0" smtClean="0"/>
              <a:t>(2</a:t>
            </a:r>
            <a:r>
              <a:rPr lang="en-US" baseline="-25000" dirty="0" smtClean="0"/>
              <a:t> </a:t>
            </a:r>
            <a:r>
              <a:rPr lang="en-US" dirty="0" smtClean="0"/>
              <a:t>) = 10}</a:t>
            </a:r>
          </a:p>
          <a:p>
            <a:r>
              <a:rPr lang="en-US" dirty="0" smtClean="0"/>
              <a:t>f</a:t>
            </a:r>
            <a:r>
              <a:rPr lang="en-US" baseline="-25000" dirty="0" smtClean="0"/>
              <a:t>3</a:t>
            </a:r>
            <a:r>
              <a:rPr lang="en-US" dirty="0" smtClean="0"/>
              <a:t>(8) = max {r</a:t>
            </a:r>
            <a:r>
              <a:rPr lang="en-US" baseline="-25000" dirty="0" smtClean="0"/>
              <a:t>2</a:t>
            </a:r>
            <a:r>
              <a:rPr lang="en-US" dirty="0" smtClean="0"/>
              <a:t>(0)  + f</a:t>
            </a:r>
            <a:r>
              <a:rPr lang="en-US" baseline="-25000" dirty="0" smtClean="0"/>
              <a:t>3</a:t>
            </a:r>
            <a:r>
              <a:rPr lang="en-US" dirty="0" smtClean="0"/>
              <a:t>(8) = 14</a:t>
            </a:r>
          </a:p>
          <a:p>
            <a:r>
              <a:rPr lang="en-US" dirty="0" smtClean="0"/>
              <a:t>                       r</a:t>
            </a:r>
            <a:r>
              <a:rPr lang="en-US" baseline="-25000" dirty="0" smtClean="0"/>
              <a:t>2</a:t>
            </a:r>
            <a:r>
              <a:rPr lang="en-US" dirty="0" smtClean="0"/>
              <a:t>(5) + f</a:t>
            </a:r>
            <a:r>
              <a:rPr lang="en-US" baseline="-25000" dirty="0" smtClean="0"/>
              <a:t>3</a:t>
            </a:r>
            <a:r>
              <a:rPr lang="en-US" dirty="0" smtClean="0"/>
              <a:t>(3) = 10 + 9 = 19}</a:t>
            </a:r>
            <a:endParaRPr lang="en-US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380999" y="3581400"/>
          <a:ext cx="3200400" cy="27782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6912"/>
                <a:gridCol w="562024"/>
                <a:gridCol w="546410"/>
                <a:gridCol w="936704"/>
                <a:gridCol w="468350"/>
              </a:tblGrid>
              <a:tr h="381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s\x</a:t>
                      </a:r>
                      <a:r>
                        <a:rPr lang="en-US" baseline="-25000" dirty="0" smtClean="0"/>
                        <a:t>2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mtClean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mtClean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f</a:t>
                      </a:r>
                      <a:r>
                        <a:rPr lang="en-US" baseline="-25000" smtClean="0"/>
                        <a:t>2</a:t>
                      </a:r>
                      <a:r>
                        <a:rPr lang="en-US" smtClean="0"/>
                        <a:t>*(x</a:t>
                      </a:r>
                      <a:r>
                        <a:rPr lang="en-US" baseline="-25000" smtClean="0"/>
                        <a:t>2</a:t>
                      </a:r>
                      <a:r>
                        <a:rPr lang="en-US" smtClean="0"/>
                        <a:t>)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x</a:t>
                      </a:r>
                      <a:r>
                        <a:rPr lang="en-US" baseline="-25000" smtClean="0"/>
                        <a:t>2</a:t>
                      </a:r>
                      <a:endParaRPr lang="en-US"/>
                    </a:p>
                  </a:txBody>
                  <a:tcPr/>
                </a:tc>
              </a:tr>
              <a:tr h="399548"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/>
                    </a:p>
                  </a:txBody>
                  <a:tcPr/>
                </a:tc>
              </a:tr>
              <a:tr h="399548">
                <a:tc>
                  <a:txBody>
                    <a:bodyPr/>
                    <a:lstStyle/>
                    <a:p>
                      <a:r>
                        <a:rPr lang="en-US" smtClean="0"/>
                        <a:t>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/>
                    </a:p>
                  </a:txBody>
                  <a:tcPr/>
                </a:tc>
              </a:tr>
              <a:tr h="399548">
                <a:tc>
                  <a:txBody>
                    <a:bodyPr/>
                    <a:lstStyle/>
                    <a:p>
                      <a:r>
                        <a:rPr lang="en-US" smtClean="0"/>
                        <a:t>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99548">
                <a:tc>
                  <a:txBody>
                    <a:bodyPr/>
                    <a:lstStyle/>
                    <a:p>
                      <a:r>
                        <a:rPr lang="en-US" smtClean="0"/>
                        <a:t>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  <a:tr h="399548">
                <a:tc>
                  <a:txBody>
                    <a:bodyPr/>
                    <a:lstStyle/>
                    <a:p>
                      <a:r>
                        <a:rPr lang="en-US" smtClean="0"/>
                        <a:t>7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99548">
                <a:tc>
                  <a:txBody>
                    <a:bodyPr/>
                    <a:lstStyle/>
                    <a:p>
                      <a:r>
                        <a:rPr lang="en-US" smtClean="0"/>
                        <a:t>8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Approach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hangingPunct="0"/>
            <a:r>
              <a:rPr lang="en-US" smtClean="0"/>
              <a:t>4 stages</a:t>
            </a:r>
          </a:p>
          <a:p>
            <a:pPr hangingPunct="0"/>
            <a:r>
              <a:rPr lang="en-US" smtClean="0"/>
              <a:t>States at each stage: </a:t>
            </a:r>
          </a:p>
          <a:p>
            <a:pPr lvl="1" hangingPunct="0">
              <a:buNone/>
            </a:pPr>
            <a:r>
              <a:rPr lang="en-US" smtClean="0"/>
              <a:t>1:   1               </a:t>
            </a:r>
          </a:p>
          <a:p>
            <a:pPr lvl="1" hangingPunct="0">
              <a:buNone/>
            </a:pPr>
            <a:r>
              <a:rPr lang="en-US" smtClean="0"/>
              <a:t>2:   2,3,4</a:t>
            </a:r>
          </a:p>
          <a:p>
            <a:pPr lvl="1" hangingPunct="0">
              <a:buNone/>
            </a:pPr>
            <a:r>
              <a:rPr lang="en-US" smtClean="0"/>
              <a:t>3:   5, 6, 7</a:t>
            </a:r>
          </a:p>
          <a:p>
            <a:pPr lvl="1" hangingPunct="0">
              <a:buNone/>
            </a:pPr>
            <a:r>
              <a:rPr lang="en-US" smtClean="0"/>
              <a:t>4:   8,9</a:t>
            </a:r>
          </a:p>
          <a:p>
            <a:pPr hangingPunct="0"/>
            <a:r>
              <a:rPr lang="en-US" smtClean="0"/>
              <a:t>First stage: travel from 1  to 2, 3, or 4</a:t>
            </a:r>
          </a:p>
          <a:p>
            <a:pPr hangingPunct="0"/>
            <a:r>
              <a:rPr lang="en-US" smtClean="0"/>
              <a:t>Second stage: travel from state at that stage to next stage</a:t>
            </a:r>
          </a:p>
          <a:p>
            <a:pPr hangingPunct="0"/>
            <a:r>
              <a:rPr lang="en-US" smtClean="0"/>
              <a:t>Decision variables: x</a:t>
            </a:r>
            <a:r>
              <a:rPr lang="en-US" baseline="-25000" smtClean="0"/>
              <a:t>n</a:t>
            </a:r>
            <a:r>
              <a:rPr lang="en-US" smtClean="0"/>
              <a:t> (n=1,..,4) = destination on n</a:t>
            </a:r>
            <a:r>
              <a:rPr lang="en-US" baseline="30000" smtClean="0"/>
              <a:t>th</a:t>
            </a:r>
            <a:r>
              <a:rPr lang="en-US" smtClean="0"/>
              <a:t> stage</a:t>
            </a:r>
          </a:p>
          <a:p>
            <a:pPr hangingPunct="0"/>
            <a:r>
              <a:rPr lang="en-US" smtClean="0"/>
              <a:t> </a:t>
            </a:r>
            <a:endParaRPr lang="en-US" baseline="-25000" smtClean="0"/>
          </a:p>
          <a:p>
            <a:pPr hangingPunct="0"/>
            <a:endParaRPr lang="en-US" smtClean="0"/>
          </a:p>
          <a:p>
            <a:endParaRPr lang="en-US"/>
          </a:p>
        </p:txBody>
      </p:sp>
      <p:pic>
        <p:nvPicPr>
          <p:cNvPr id="4" name="Content Placeholder 3" descr="stage.jpg"/>
          <p:cNvPicPr>
            <a:picLocks noChangeAspect="1"/>
          </p:cNvPicPr>
          <p:nvPr/>
        </p:nvPicPr>
        <p:blipFill>
          <a:blip r:embed="rId2"/>
          <a:srcRect b="20426"/>
          <a:stretch>
            <a:fillRect/>
          </a:stretch>
        </p:blipFill>
        <p:spPr>
          <a:xfrm>
            <a:off x="4267200" y="975360"/>
            <a:ext cx="4540491" cy="23774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Stage 1</a:t>
            </a:r>
            <a:endParaRPr lang="en-US" sz="240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smtClean="0"/>
              <a:t> </a:t>
            </a:r>
            <a:endParaRPr lang="en-US" sz="200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6324600" y="1041400"/>
          <a:ext cx="27432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1284"/>
                <a:gridCol w="577516"/>
                <a:gridCol w="914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Item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Size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Value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Ring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15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Candelabra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10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Radio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9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Elvis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5</a:t>
                      </a:r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572000" y="4161472"/>
            <a:ext cx="4038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</a:t>
            </a:r>
            <a:r>
              <a:rPr lang="en-US" baseline="-25000" dirty="0" smtClean="0"/>
              <a:t>1</a:t>
            </a:r>
            <a:r>
              <a:rPr lang="en-US" dirty="0" smtClean="0"/>
              <a:t>(8) = max  {r</a:t>
            </a:r>
            <a:r>
              <a:rPr lang="en-US" baseline="-25000" dirty="0" smtClean="0"/>
              <a:t>1</a:t>
            </a:r>
            <a:r>
              <a:rPr lang="en-US" dirty="0" smtClean="0"/>
              <a:t>(0)  + f</a:t>
            </a:r>
            <a:r>
              <a:rPr lang="en-US" baseline="-25000" dirty="0" smtClean="0"/>
              <a:t>2</a:t>
            </a:r>
            <a:r>
              <a:rPr lang="en-US" dirty="0" smtClean="0"/>
              <a:t>(8</a:t>
            </a:r>
            <a:r>
              <a:rPr lang="en-US" baseline="-25000" dirty="0" smtClean="0"/>
              <a:t> </a:t>
            </a:r>
            <a:r>
              <a:rPr lang="en-US" dirty="0" smtClean="0"/>
              <a:t>) = 0 + 19}</a:t>
            </a:r>
          </a:p>
          <a:p>
            <a:r>
              <a:rPr lang="en-US" dirty="0" smtClean="0"/>
              <a:t>                       r</a:t>
            </a:r>
            <a:r>
              <a:rPr lang="en-US" baseline="-25000" dirty="0" smtClean="0"/>
              <a:t>1</a:t>
            </a:r>
            <a:r>
              <a:rPr lang="en-US" dirty="0" smtClean="0"/>
              <a:t>(1)  + f</a:t>
            </a:r>
            <a:r>
              <a:rPr lang="en-US" baseline="-25000" dirty="0" smtClean="0"/>
              <a:t>2</a:t>
            </a:r>
            <a:r>
              <a:rPr lang="en-US" dirty="0" smtClean="0"/>
              <a:t>(7) = 15 + 14}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380999" y="4401052"/>
          <a:ext cx="3200400" cy="7805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6912"/>
                <a:gridCol w="562024"/>
                <a:gridCol w="546410"/>
                <a:gridCol w="936704"/>
                <a:gridCol w="468350"/>
              </a:tblGrid>
              <a:tr h="381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s\x</a:t>
                      </a:r>
                      <a:r>
                        <a:rPr lang="en-US" baseline="-25000" dirty="0" smtClean="0"/>
                        <a:t>1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mtClean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mtClean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f</a:t>
                      </a:r>
                      <a:r>
                        <a:rPr lang="en-US" baseline="-25000" smtClean="0"/>
                        <a:t>1</a:t>
                      </a:r>
                      <a:r>
                        <a:rPr lang="en-US" smtClean="0"/>
                        <a:t>*(x</a:t>
                      </a:r>
                      <a:r>
                        <a:rPr lang="en-US" baseline="-25000" smtClean="0"/>
                        <a:t>1</a:t>
                      </a:r>
                      <a:r>
                        <a:rPr lang="en-US" smtClean="0"/>
                        <a:t>)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x</a:t>
                      </a:r>
                      <a:r>
                        <a:rPr lang="en-US" baseline="-25000" smtClean="0"/>
                        <a:t>1</a:t>
                      </a:r>
                      <a:endParaRPr lang="en-US"/>
                    </a:p>
                  </a:txBody>
                  <a:tcPr/>
                </a:tc>
              </a:tr>
              <a:tr h="399548">
                <a:tc>
                  <a:txBody>
                    <a:bodyPr/>
                    <a:lstStyle/>
                    <a:p>
                      <a:r>
                        <a:rPr lang="en-US" smtClean="0"/>
                        <a:t>8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19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29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29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</a:t>
                      </a:r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533399" y="955512"/>
          <a:ext cx="3200400" cy="27782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6912"/>
                <a:gridCol w="562024"/>
                <a:gridCol w="546410"/>
                <a:gridCol w="936704"/>
                <a:gridCol w="468350"/>
              </a:tblGrid>
              <a:tr h="381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s\x</a:t>
                      </a:r>
                      <a:r>
                        <a:rPr lang="en-US" baseline="-25000" dirty="0" smtClean="0"/>
                        <a:t>2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mtClean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mtClean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f</a:t>
                      </a:r>
                      <a:r>
                        <a:rPr lang="en-US" baseline="-25000" smtClean="0"/>
                        <a:t>2</a:t>
                      </a:r>
                      <a:r>
                        <a:rPr lang="en-US" smtClean="0"/>
                        <a:t>*(x</a:t>
                      </a:r>
                      <a:r>
                        <a:rPr lang="en-US" baseline="-25000" smtClean="0"/>
                        <a:t>2</a:t>
                      </a:r>
                      <a:r>
                        <a:rPr lang="en-US" smtClean="0"/>
                        <a:t>)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x</a:t>
                      </a:r>
                      <a:r>
                        <a:rPr lang="en-US" baseline="-25000" smtClean="0"/>
                        <a:t>2</a:t>
                      </a:r>
                      <a:endParaRPr lang="en-US"/>
                    </a:p>
                  </a:txBody>
                  <a:tcPr/>
                </a:tc>
              </a:tr>
              <a:tr h="399548"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/>
                    </a:p>
                  </a:txBody>
                  <a:tcPr/>
                </a:tc>
              </a:tr>
              <a:tr h="399548">
                <a:tc>
                  <a:txBody>
                    <a:bodyPr/>
                    <a:lstStyle/>
                    <a:p>
                      <a:r>
                        <a:rPr lang="en-US" smtClean="0"/>
                        <a:t>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/>
                    </a:p>
                  </a:txBody>
                  <a:tcPr/>
                </a:tc>
              </a:tr>
              <a:tr h="399548">
                <a:tc>
                  <a:txBody>
                    <a:bodyPr/>
                    <a:lstStyle/>
                    <a:p>
                      <a:r>
                        <a:rPr lang="en-US" smtClean="0"/>
                        <a:t>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/>
                    </a:p>
                  </a:txBody>
                  <a:tcPr/>
                </a:tc>
              </a:tr>
              <a:tr h="399548">
                <a:tc>
                  <a:txBody>
                    <a:bodyPr/>
                    <a:lstStyle/>
                    <a:p>
                      <a:r>
                        <a:rPr lang="en-US" smtClean="0"/>
                        <a:t>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5</a:t>
                      </a:r>
                      <a:endParaRPr lang="en-US"/>
                    </a:p>
                  </a:txBody>
                  <a:tcPr/>
                </a:tc>
              </a:tr>
              <a:tr h="399548">
                <a:tc>
                  <a:txBody>
                    <a:bodyPr/>
                    <a:lstStyle/>
                    <a:p>
                      <a:r>
                        <a:rPr lang="en-US" smtClean="0"/>
                        <a:t>7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/>
                    </a:p>
                  </a:txBody>
                  <a:tcPr/>
                </a:tc>
              </a:tr>
              <a:tr h="399548">
                <a:tc>
                  <a:txBody>
                    <a:bodyPr/>
                    <a:lstStyle/>
                    <a:p>
                      <a:r>
                        <a:rPr lang="en-US" smtClean="0"/>
                        <a:t>8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5</a:t>
                      </a:r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How is this an LP?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x</a:t>
            </a:r>
            <a:r>
              <a:rPr lang="en-US" baseline="-25000" smtClean="0"/>
              <a:t>i</a:t>
            </a:r>
            <a:r>
              <a:rPr lang="en-US" smtClean="0"/>
              <a:t> = # item i</a:t>
            </a:r>
          </a:p>
          <a:p>
            <a:r>
              <a:rPr lang="en-US" smtClean="0"/>
              <a:t>max  15x</a:t>
            </a:r>
            <a:r>
              <a:rPr lang="en-US" baseline="-25000" smtClean="0"/>
              <a:t>1</a:t>
            </a:r>
            <a:r>
              <a:rPr lang="en-US" smtClean="0"/>
              <a:t> + 10x</a:t>
            </a:r>
            <a:r>
              <a:rPr lang="en-US" baseline="-25000" smtClean="0"/>
              <a:t>2</a:t>
            </a:r>
            <a:r>
              <a:rPr lang="en-US" smtClean="0"/>
              <a:t> +  9x</a:t>
            </a:r>
            <a:r>
              <a:rPr lang="en-US" baseline="-25000" smtClean="0"/>
              <a:t>3</a:t>
            </a:r>
            <a:r>
              <a:rPr lang="en-US" smtClean="0"/>
              <a:t> + 5x</a:t>
            </a:r>
            <a:r>
              <a:rPr lang="en-US" baseline="-25000" smtClean="0"/>
              <a:t>4</a:t>
            </a:r>
            <a:r>
              <a:rPr lang="en-US" smtClean="0"/>
              <a:t> </a:t>
            </a:r>
          </a:p>
          <a:p>
            <a:r>
              <a:rPr lang="en-US" smtClean="0"/>
              <a:t>s.t. x</a:t>
            </a:r>
            <a:r>
              <a:rPr lang="en-US" baseline="-25000" smtClean="0"/>
              <a:t>1</a:t>
            </a:r>
            <a:r>
              <a:rPr lang="en-US" smtClean="0"/>
              <a:t> + 5x</a:t>
            </a:r>
            <a:r>
              <a:rPr lang="en-US" baseline="-25000" smtClean="0"/>
              <a:t>2</a:t>
            </a:r>
            <a:r>
              <a:rPr lang="en-US" smtClean="0"/>
              <a:t> +  3x</a:t>
            </a:r>
            <a:r>
              <a:rPr lang="en-US" baseline="-25000" smtClean="0"/>
              <a:t>3</a:t>
            </a:r>
            <a:r>
              <a:rPr lang="en-US" smtClean="0"/>
              <a:t> + 4x</a:t>
            </a:r>
            <a:r>
              <a:rPr lang="en-US" baseline="-25000" smtClean="0"/>
              <a:t>4</a:t>
            </a:r>
            <a:r>
              <a:rPr lang="en-US" smtClean="0"/>
              <a:t> ≤ 8</a:t>
            </a:r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867400" y="1219200"/>
          <a:ext cx="27432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1284"/>
                <a:gridCol w="577516"/>
                <a:gridCol w="914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Item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Size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Value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Ring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15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Candelabra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10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Radio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9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Elvis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5</a:t>
                      </a:r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Turnpike Theorem</a:t>
            </a:r>
            <a:endParaRPr lang="en-US" sz="24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Let c</a:t>
            </a:r>
            <a:r>
              <a:rPr lang="en-US" baseline="-25000" smtClean="0"/>
              <a:t>j</a:t>
            </a:r>
            <a:r>
              <a:rPr lang="en-US" smtClean="0"/>
              <a:t> = benefit from item j, w</a:t>
            </a:r>
            <a:r>
              <a:rPr lang="en-US" baseline="-25000" smtClean="0"/>
              <a:t>j </a:t>
            </a:r>
            <a:r>
              <a:rPr lang="en-US" smtClean="0"/>
              <a:t>= weight of item j</a:t>
            </a:r>
          </a:p>
          <a:p>
            <a:r>
              <a:rPr lang="en-US" smtClean="0"/>
              <a:t>Order items by benefit per unit weight</a:t>
            </a:r>
          </a:p>
          <a:p>
            <a:pPr lvl="1">
              <a:buNone/>
            </a:pPr>
            <a:r>
              <a:rPr lang="en-US" smtClean="0"/>
              <a:t>c</a:t>
            </a:r>
            <a:r>
              <a:rPr lang="en-US" baseline="-25000" smtClean="0"/>
              <a:t>1</a:t>
            </a:r>
            <a:r>
              <a:rPr lang="en-US" smtClean="0"/>
              <a:t>/w</a:t>
            </a:r>
            <a:r>
              <a:rPr lang="en-US" baseline="-25000" smtClean="0"/>
              <a:t>1 </a:t>
            </a:r>
            <a:r>
              <a:rPr lang="en-US" smtClean="0"/>
              <a:t> ≥ c</a:t>
            </a:r>
            <a:r>
              <a:rPr lang="en-US" baseline="-25000" smtClean="0"/>
              <a:t>2 </a:t>
            </a:r>
            <a:r>
              <a:rPr lang="en-US" smtClean="0"/>
              <a:t>/w</a:t>
            </a:r>
            <a:r>
              <a:rPr lang="en-US" baseline="-25000" smtClean="0"/>
              <a:t>2 </a:t>
            </a:r>
            <a:r>
              <a:rPr lang="en-US" smtClean="0"/>
              <a:t>≥ c</a:t>
            </a:r>
            <a:r>
              <a:rPr lang="en-US" baseline="-25000" smtClean="0"/>
              <a:t>3 </a:t>
            </a:r>
            <a:r>
              <a:rPr lang="en-US" smtClean="0"/>
              <a:t>/w</a:t>
            </a:r>
            <a:r>
              <a:rPr lang="en-US" baseline="-25000" smtClean="0"/>
              <a:t>3 </a:t>
            </a:r>
            <a:r>
              <a:rPr lang="en-US" smtClean="0"/>
              <a:t>   ...</a:t>
            </a:r>
          </a:p>
          <a:p>
            <a:r>
              <a:rPr lang="en-US" smtClean="0"/>
              <a:t>If there is a unique "best" item #1, </a:t>
            </a:r>
            <a:r>
              <a:rPr lang="en-US" sz="2000" smtClean="0"/>
              <a:t>e.g. c</a:t>
            </a:r>
            <a:r>
              <a:rPr lang="en-US" sz="2000" baseline="-25000" smtClean="0"/>
              <a:t>1</a:t>
            </a:r>
            <a:r>
              <a:rPr lang="en-US" sz="2000" smtClean="0"/>
              <a:t>/w</a:t>
            </a:r>
            <a:r>
              <a:rPr lang="en-US" sz="2000" baseline="-25000" smtClean="0"/>
              <a:t>1 </a:t>
            </a:r>
            <a:r>
              <a:rPr lang="en-US" sz="2000" smtClean="0"/>
              <a:t> &gt; c</a:t>
            </a:r>
            <a:r>
              <a:rPr lang="en-US" sz="2000" baseline="-25000" smtClean="0"/>
              <a:t>2 </a:t>
            </a:r>
            <a:r>
              <a:rPr lang="en-US" sz="2000" smtClean="0"/>
              <a:t>/w</a:t>
            </a:r>
            <a:r>
              <a:rPr lang="en-US" sz="2000" baseline="-25000" smtClean="0"/>
              <a:t>2  </a:t>
            </a:r>
            <a:r>
              <a:rPr lang="en-US" smtClean="0"/>
              <a:t> when the max weight w  ≥ w* = (c</a:t>
            </a:r>
            <a:r>
              <a:rPr lang="en-US" baseline="-25000" smtClean="0"/>
              <a:t>1</a:t>
            </a:r>
            <a:r>
              <a:rPr lang="en-US" smtClean="0"/>
              <a:t>w</a:t>
            </a:r>
            <a:r>
              <a:rPr lang="en-US" baseline="-25000" smtClean="0"/>
              <a:t>1</a:t>
            </a:r>
            <a:r>
              <a:rPr lang="en-US" smtClean="0"/>
              <a:t>)/(c</a:t>
            </a:r>
            <a:r>
              <a:rPr lang="en-US" baseline="-25000" smtClean="0"/>
              <a:t>1</a:t>
            </a:r>
            <a:r>
              <a:rPr lang="en-US" smtClean="0"/>
              <a:t> - w</a:t>
            </a:r>
            <a:r>
              <a:rPr lang="en-US" baseline="-25000" smtClean="0"/>
              <a:t>1</a:t>
            </a:r>
            <a:r>
              <a:rPr lang="en-US" smtClean="0"/>
              <a:t> ( c</a:t>
            </a:r>
            <a:r>
              <a:rPr lang="en-US" baseline="-25000" smtClean="0"/>
              <a:t>2 </a:t>
            </a:r>
            <a:r>
              <a:rPr lang="en-US" smtClean="0"/>
              <a:t>/w</a:t>
            </a:r>
            <a:r>
              <a:rPr lang="en-US" baseline="-25000" smtClean="0"/>
              <a:t>2 </a:t>
            </a:r>
            <a:r>
              <a:rPr lang="en-US" smtClean="0"/>
              <a:t>) </a:t>
            </a:r>
          </a:p>
          <a:p>
            <a:r>
              <a:rPr lang="en-US" smtClean="0"/>
              <a:t>the optimal solution contains at least one of item 1</a:t>
            </a:r>
          </a:p>
          <a:p>
            <a:r>
              <a:rPr lang="en-US" smtClean="0"/>
              <a:t>Thief problem:</a:t>
            </a:r>
            <a:endParaRPr lang="en-US" smtClean="0"/>
          </a:p>
          <a:p>
            <a:pPr lvl="1">
              <a:buNone/>
            </a:pPr>
            <a:r>
              <a:rPr lang="en-US" smtClean="0"/>
              <a:t>15/1 &gt; 9/3 &gt; 10/5 &gt; 5/4</a:t>
            </a:r>
          </a:p>
          <a:p>
            <a:pPr lvl="1">
              <a:buNone/>
            </a:pPr>
            <a:r>
              <a:rPr lang="en-US" smtClean="0"/>
              <a:t>w* = 15*1/(15 - 1*9/3) = 15/12 = 1.25 &lt; 8</a:t>
            </a:r>
          </a:p>
          <a:p>
            <a:r>
              <a:rPr lang="en-US" smtClean="0"/>
              <a:t>Why is this any use? </a:t>
            </a:r>
          </a:p>
          <a:p>
            <a:pPr lvl="1"/>
            <a:r>
              <a:rPr lang="en-US" smtClean="0"/>
              <a:t>start with one ring and reduce computation</a:t>
            </a:r>
          </a:p>
          <a:p>
            <a:r>
              <a:rPr lang="en-US" smtClean="0"/>
              <a:t>Why turnpike</a:t>
            </a:r>
          </a:p>
          <a:p>
            <a:pPr lvl="1"/>
            <a:r>
              <a:rPr lang="en-US" smtClean="0"/>
              <a:t>for a long trip you might go a little out of your way to maximize time on a turnpike.</a:t>
            </a:r>
          </a:p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324600" y="3784600"/>
          <a:ext cx="27432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1284"/>
                <a:gridCol w="577516"/>
                <a:gridCol w="914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Item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Size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Value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Ring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15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Candelabra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10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Radio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9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Elvis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5</a:t>
                      </a:r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Proof of Turnpike Theorem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305800" cy="4983163"/>
          </a:xfrm>
        </p:spPr>
        <p:txBody>
          <a:bodyPr>
            <a:noAutofit/>
          </a:bodyPr>
          <a:lstStyle/>
          <a:p>
            <a:pPr hangingPunct="0"/>
            <a:r>
              <a:rPr lang="en-US" sz="2000" smtClean="0"/>
              <a:t>Without using any type 1 items we cannot do better than include w/w</a:t>
            </a:r>
            <a:r>
              <a:rPr lang="en-US" sz="2000" baseline="-25000" smtClean="0"/>
              <a:t>2</a:t>
            </a:r>
            <a:r>
              <a:rPr lang="en-US" sz="2000" smtClean="0"/>
              <a:t> type 2</a:t>
            </a:r>
          </a:p>
          <a:p>
            <a:pPr hangingPunct="0"/>
            <a:r>
              <a:rPr lang="en-US" sz="2000" smtClean="0"/>
              <a:t>This would earn c</a:t>
            </a:r>
            <a:r>
              <a:rPr lang="en-US" sz="2000" baseline="-25000" smtClean="0"/>
              <a:t>2</a:t>
            </a:r>
            <a:r>
              <a:rPr lang="en-US" sz="2000" smtClean="0"/>
              <a:t>w/w</a:t>
            </a:r>
            <a:r>
              <a:rPr lang="en-US" sz="2000" baseline="-25000" smtClean="0"/>
              <a:t>2</a:t>
            </a:r>
            <a:r>
              <a:rPr lang="en-US" sz="2000" smtClean="0"/>
              <a:t> </a:t>
            </a:r>
          </a:p>
          <a:p>
            <a:pPr hangingPunct="0"/>
            <a:r>
              <a:rPr lang="en-US" sz="2000" smtClean="0"/>
              <a:t>Suppose we fill the knapsack with as many type 1 items as possible</a:t>
            </a:r>
          </a:p>
          <a:p>
            <a:pPr hangingPunct="0"/>
            <a:r>
              <a:rPr lang="en-US" sz="2000" smtClean="0"/>
              <a:t>We can fit in at least (w/w</a:t>
            </a:r>
            <a:r>
              <a:rPr lang="en-US" sz="2000" baseline="-25000" smtClean="0"/>
              <a:t>1</a:t>
            </a:r>
            <a:r>
              <a:rPr lang="en-US" sz="2000" smtClean="0"/>
              <a:t> ‑ 1) type 1 items </a:t>
            </a:r>
          </a:p>
          <a:p>
            <a:pPr hangingPunct="0"/>
            <a:r>
              <a:rPr lang="en-US" sz="2000" smtClean="0"/>
              <a:t>These items would earn a benefit of c</a:t>
            </a:r>
            <a:r>
              <a:rPr lang="en-US" sz="2000" baseline="-25000" smtClean="0"/>
              <a:t>1</a:t>
            </a:r>
            <a:r>
              <a:rPr lang="en-US" sz="2000" smtClean="0"/>
              <a:t>(w/w</a:t>
            </a:r>
            <a:r>
              <a:rPr lang="en-US" sz="2000" baseline="-25000" smtClean="0"/>
              <a:t>1</a:t>
            </a:r>
            <a:r>
              <a:rPr lang="en-US" sz="2000" smtClean="0"/>
              <a:t> ‑ 1)</a:t>
            </a:r>
          </a:p>
          <a:p>
            <a:pPr hangingPunct="0"/>
            <a:r>
              <a:rPr lang="en-US" sz="2000" smtClean="0"/>
              <a:t>Thus if  c</a:t>
            </a:r>
            <a:r>
              <a:rPr lang="en-US" sz="2000" baseline="-25000" smtClean="0"/>
              <a:t>1</a:t>
            </a:r>
            <a:r>
              <a:rPr lang="en-US" sz="2000" smtClean="0"/>
              <a:t>(w/w</a:t>
            </a:r>
            <a:r>
              <a:rPr lang="en-US" sz="2000" baseline="-25000" smtClean="0"/>
              <a:t>1</a:t>
            </a:r>
            <a:r>
              <a:rPr lang="en-US" sz="2000" smtClean="0"/>
              <a:t> ‑ 1)</a:t>
            </a:r>
            <a:r>
              <a:rPr lang="en-US" sz="2000" smtClean="0">
                <a:sym typeface="Symbol"/>
              </a:rPr>
              <a:t></a:t>
            </a:r>
            <a:r>
              <a:rPr lang="en-US" sz="2000" smtClean="0"/>
              <a:t>c</a:t>
            </a:r>
            <a:r>
              <a:rPr lang="en-US" sz="2000" baseline="-25000" smtClean="0"/>
              <a:t>2</a:t>
            </a:r>
            <a:r>
              <a:rPr lang="en-US" sz="2000" smtClean="0"/>
              <a:t>w/w</a:t>
            </a:r>
            <a:r>
              <a:rPr lang="en-US" sz="2000" baseline="-25000" smtClean="0"/>
              <a:t>2	</a:t>
            </a:r>
            <a:r>
              <a:rPr lang="en-US" sz="2000" smtClean="0"/>
              <a:t> (1) </a:t>
            </a:r>
          </a:p>
          <a:p>
            <a:pPr hangingPunct="0"/>
            <a:r>
              <a:rPr lang="en-US" sz="2000" smtClean="0"/>
              <a:t>there must be an optimal solution using a type 1 item</a:t>
            </a:r>
          </a:p>
          <a:p>
            <a:pPr hangingPunct="0"/>
            <a:r>
              <a:rPr lang="en-US" sz="2000" smtClean="0"/>
              <a:t>(1) holds if  w(c</a:t>
            </a:r>
            <a:r>
              <a:rPr lang="en-US" sz="2000" baseline="-25000" smtClean="0"/>
              <a:t>1</a:t>
            </a:r>
            <a:r>
              <a:rPr lang="en-US" sz="2000" smtClean="0"/>
              <a:t>/w</a:t>
            </a:r>
            <a:r>
              <a:rPr lang="en-US" sz="2000" baseline="-25000" smtClean="0"/>
              <a:t>1</a:t>
            </a:r>
            <a:r>
              <a:rPr lang="en-US" sz="2000" smtClean="0"/>
              <a:t> ‑ c</a:t>
            </a:r>
            <a:r>
              <a:rPr lang="en-US" sz="2000" baseline="-25000" smtClean="0"/>
              <a:t>2</a:t>
            </a:r>
            <a:r>
              <a:rPr lang="en-US" sz="2000" smtClean="0"/>
              <a:t>/w</a:t>
            </a:r>
            <a:r>
              <a:rPr lang="en-US" sz="2000" baseline="-25000" smtClean="0"/>
              <a:t>2</a:t>
            </a:r>
            <a:r>
              <a:rPr lang="en-US" sz="2000" smtClean="0"/>
              <a:t>)</a:t>
            </a:r>
            <a:r>
              <a:rPr lang="en-US" sz="2000" smtClean="0">
                <a:sym typeface="Symbol"/>
              </a:rPr>
              <a:t></a:t>
            </a:r>
            <a:r>
              <a:rPr lang="en-US" sz="2000" smtClean="0"/>
              <a:t>c</a:t>
            </a:r>
            <a:r>
              <a:rPr lang="en-US" sz="2000" baseline="-25000" smtClean="0"/>
              <a:t>1</a:t>
            </a:r>
            <a:r>
              <a:rPr lang="en-US" sz="2000" smtClean="0"/>
              <a:t>    </a:t>
            </a:r>
            <a:r>
              <a:rPr lang="en-US" sz="1600" smtClean="0"/>
              <a:t>	  </a:t>
            </a:r>
          </a:p>
          <a:p>
            <a:pPr hangingPunct="0"/>
            <a:r>
              <a:rPr lang="en-US" sz="1600" smtClean="0"/>
              <a:t>                                              </a:t>
            </a:r>
            <a:r>
              <a:rPr lang="en-US" sz="2000" smtClean="0"/>
              <a:t>c</a:t>
            </a:r>
            <a:r>
              <a:rPr lang="en-US" sz="2000" baseline="-25000" smtClean="0"/>
              <a:t>1</a:t>
            </a:r>
            <a:r>
              <a:rPr lang="en-US" sz="2000" smtClean="0"/>
              <a:t>w</a:t>
            </a:r>
            <a:r>
              <a:rPr lang="en-US" sz="2000" baseline="-25000" smtClean="0"/>
              <a:t>1</a:t>
            </a:r>
            <a:endParaRPr lang="en-US" sz="2000" smtClean="0"/>
          </a:p>
          <a:p>
            <a:pPr hangingPunct="0"/>
            <a:r>
              <a:rPr lang="en-US" sz="2000" smtClean="0"/>
              <a:t>  or           w</a:t>
            </a:r>
            <a:r>
              <a:rPr lang="en-US" sz="2000" smtClean="0">
                <a:sym typeface="Symbol"/>
              </a:rPr>
              <a:t>        </a:t>
            </a:r>
            <a:r>
              <a:rPr lang="en-US" sz="2000" smtClean="0"/>
              <a:t> ‑‑‑‑‑‑‑‑‑‑‑‑‑‑‑      = w* </a:t>
            </a:r>
          </a:p>
          <a:p>
            <a:pPr hangingPunct="0"/>
            <a:r>
              <a:rPr lang="en-US" sz="2000" smtClean="0"/>
              <a:t>			c</a:t>
            </a:r>
            <a:r>
              <a:rPr lang="en-US" sz="2000" baseline="-25000" smtClean="0"/>
              <a:t>1</a:t>
            </a:r>
            <a:r>
              <a:rPr lang="en-US" sz="2000" smtClean="0"/>
              <a:t> ‑ c</a:t>
            </a:r>
            <a:r>
              <a:rPr lang="en-US" sz="2000" baseline="-25000" smtClean="0"/>
              <a:t>2</a:t>
            </a:r>
            <a:r>
              <a:rPr lang="en-US" sz="2000" smtClean="0"/>
              <a:t>w</a:t>
            </a:r>
            <a:r>
              <a:rPr lang="en-US" sz="2000" baseline="-25000" smtClean="0"/>
              <a:t>1</a:t>
            </a:r>
            <a:r>
              <a:rPr lang="en-US" sz="2000" smtClean="0"/>
              <a:t>/w</a:t>
            </a:r>
            <a:r>
              <a:rPr lang="en-US" sz="2000" baseline="-25000" smtClean="0"/>
              <a:t>2</a:t>
            </a:r>
            <a:endParaRPr lang="en-US" sz="2000" smtClean="0"/>
          </a:p>
          <a:p>
            <a:pPr hangingPunct="0"/>
            <a:r>
              <a:rPr lang="en-US" sz="2000" smtClean="0"/>
              <a:t> </a:t>
            </a:r>
          </a:p>
          <a:p>
            <a:pPr hangingPunct="0"/>
            <a:r>
              <a:rPr lang="en-US" sz="2000" smtClean="0"/>
              <a:t>Thus if knapsack can hold at least w* pounds, there will be an optimal </a:t>
            </a:r>
          </a:p>
          <a:p>
            <a:pPr hangingPunct="0"/>
            <a:r>
              <a:rPr lang="en-US" sz="2000" smtClean="0"/>
              <a:t>solution using at least one type 1 item</a:t>
            </a:r>
          </a:p>
          <a:p>
            <a:endParaRPr lang="en-US" sz="2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Approach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hangingPunct="0"/>
            <a:r>
              <a:rPr lang="en-US" smtClean="0"/>
              <a:t>f</a:t>
            </a:r>
            <a:r>
              <a:rPr lang="en-US" baseline="-25000" smtClean="0"/>
              <a:t>n</a:t>
            </a:r>
            <a:r>
              <a:rPr lang="en-US" smtClean="0"/>
              <a:t>(s,x</a:t>
            </a:r>
            <a:r>
              <a:rPr lang="en-US" baseline="-25000" smtClean="0"/>
              <a:t>n</a:t>
            </a:r>
            <a:r>
              <a:rPr lang="en-US" smtClean="0"/>
              <a:t>) = total cost of best policy for remaining stages given you  </a:t>
            </a:r>
          </a:p>
          <a:p>
            <a:pPr hangingPunct="0"/>
            <a:r>
              <a:rPr lang="en-US" smtClean="0"/>
              <a:t>                are in state s at stage n and select policy x</a:t>
            </a:r>
            <a:r>
              <a:rPr lang="en-US" baseline="-25000" smtClean="0"/>
              <a:t>n</a:t>
            </a:r>
            <a:r>
              <a:rPr lang="en-US" smtClean="0"/>
              <a:t> </a:t>
            </a:r>
          </a:p>
          <a:p>
            <a:pPr hangingPunct="0"/>
            <a:r>
              <a:rPr lang="en-US" smtClean="0"/>
              <a:t>               (n = stage, s = state, x</a:t>
            </a:r>
            <a:r>
              <a:rPr lang="en-US" baseline="-25000" smtClean="0"/>
              <a:t>n</a:t>
            </a:r>
            <a:r>
              <a:rPr lang="en-US" smtClean="0"/>
              <a:t> = decision)</a:t>
            </a:r>
          </a:p>
          <a:p>
            <a:pPr hangingPunct="0"/>
            <a:r>
              <a:rPr lang="en-US" smtClean="0"/>
              <a:t>f</a:t>
            </a:r>
            <a:r>
              <a:rPr lang="en-US" baseline="-25000" smtClean="0"/>
              <a:t>n</a:t>
            </a:r>
            <a:r>
              <a:rPr lang="en-US" smtClean="0"/>
              <a:t>(s) = cost of best policy given you are in state s at stage n</a:t>
            </a:r>
          </a:p>
          <a:p>
            <a:pPr hangingPunct="0"/>
            <a:r>
              <a:rPr lang="en-US" smtClean="0"/>
              <a:t>	      = min f</a:t>
            </a:r>
            <a:r>
              <a:rPr lang="en-US" baseline="-25000" smtClean="0"/>
              <a:t>n</a:t>
            </a:r>
            <a:r>
              <a:rPr lang="en-US" smtClean="0"/>
              <a:t>(s, x</a:t>
            </a:r>
            <a:r>
              <a:rPr lang="en-US" baseline="-25000" smtClean="0"/>
              <a:t>n</a:t>
            </a:r>
            <a:r>
              <a:rPr lang="en-US" smtClean="0"/>
              <a:t>)  over possible choices for  x</a:t>
            </a:r>
            <a:r>
              <a:rPr lang="en-US" baseline="-25000" smtClean="0"/>
              <a:t>n</a:t>
            </a:r>
            <a:endParaRPr lang="en-US" sz="800" baseline="-25000" smtClean="0"/>
          </a:p>
          <a:p>
            <a:pPr hangingPunct="0"/>
            <a:endParaRPr lang="en-US" sz="800" smtClean="0"/>
          </a:p>
          <a:p>
            <a:pPr hangingPunct="0"/>
            <a:r>
              <a:rPr lang="en-US" smtClean="0"/>
              <a:t>f</a:t>
            </a:r>
            <a:r>
              <a:rPr lang="en-US" baseline="-25000" smtClean="0"/>
              <a:t>n</a:t>
            </a:r>
            <a:r>
              <a:rPr lang="en-US" smtClean="0"/>
              <a:t>(s, x</a:t>
            </a:r>
            <a:r>
              <a:rPr lang="en-US" baseline="-25000" smtClean="0"/>
              <a:t>n</a:t>
            </a:r>
            <a:r>
              <a:rPr lang="en-US" smtClean="0"/>
              <a:t>) = c</a:t>
            </a:r>
            <a:r>
              <a:rPr lang="en-US" baseline="-25000" smtClean="0"/>
              <a:t> s x</a:t>
            </a:r>
            <a:r>
              <a:rPr lang="en-US" baseline="-40000" smtClean="0"/>
              <a:t>n</a:t>
            </a:r>
            <a:r>
              <a:rPr lang="en-US" smtClean="0"/>
              <a:t> + f</a:t>
            </a:r>
            <a:r>
              <a:rPr lang="en-US" baseline="-25000" smtClean="0"/>
              <a:t>n+1</a:t>
            </a:r>
            <a:r>
              <a:rPr lang="en-US" smtClean="0"/>
              <a:t>(x</a:t>
            </a:r>
            <a:r>
              <a:rPr lang="en-US" baseline="-25000" smtClean="0"/>
              <a:t>n</a:t>
            </a:r>
            <a:r>
              <a:rPr lang="en-US" smtClean="0"/>
              <a:t>)           (c</a:t>
            </a:r>
            <a:r>
              <a:rPr lang="en-US" baseline="-25000" smtClean="0"/>
              <a:t> s x</a:t>
            </a:r>
            <a:r>
              <a:rPr lang="en-US" baseline="-40000" smtClean="0"/>
              <a:t>n</a:t>
            </a:r>
            <a:r>
              <a:rPr lang="en-US" smtClean="0"/>
              <a:t> = cost of policy from s to x</a:t>
            </a:r>
            <a:r>
              <a:rPr lang="en-US" baseline="-25000" smtClean="0"/>
              <a:t>n</a:t>
            </a:r>
            <a:r>
              <a:rPr lang="en-US" smtClean="0"/>
              <a:t>)</a:t>
            </a:r>
            <a:endParaRPr lang="en-US" sz="800" smtClean="0"/>
          </a:p>
          <a:p>
            <a:pPr hangingPunct="0"/>
            <a:r>
              <a:rPr lang="en-US" sz="800" smtClean="0"/>
              <a:t> </a:t>
            </a:r>
          </a:p>
          <a:p>
            <a:pPr hangingPunct="0"/>
            <a:r>
              <a:rPr lang="en-US" smtClean="0"/>
              <a:t>goal: find f</a:t>
            </a:r>
            <a:r>
              <a:rPr lang="en-US" baseline="-25000" smtClean="0"/>
              <a:t>1</a:t>
            </a:r>
            <a:r>
              <a:rPr lang="en-US" smtClean="0"/>
              <a:t>(1)</a:t>
            </a:r>
          </a:p>
          <a:p>
            <a:pPr hangingPunct="0"/>
            <a:r>
              <a:rPr lang="en-US" smtClean="0"/>
              <a:t>f</a:t>
            </a:r>
            <a:r>
              <a:rPr lang="en-US" baseline="-25000" smtClean="0"/>
              <a:t>1</a:t>
            </a:r>
            <a:r>
              <a:rPr lang="en-US" smtClean="0"/>
              <a:t>(1) = min of f</a:t>
            </a:r>
            <a:r>
              <a:rPr lang="en-US" baseline="-25000" smtClean="0"/>
              <a:t>1 </a:t>
            </a:r>
            <a:r>
              <a:rPr lang="en-US" smtClean="0"/>
              <a:t>(1,2) = 2 + f</a:t>
            </a:r>
            <a:r>
              <a:rPr lang="en-US" baseline="-25000" smtClean="0"/>
              <a:t>2</a:t>
            </a:r>
            <a:r>
              <a:rPr lang="en-US" smtClean="0"/>
              <a:t>(2)</a:t>
            </a:r>
          </a:p>
          <a:p>
            <a:pPr hangingPunct="0"/>
            <a:r>
              <a:rPr lang="en-US" smtClean="0"/>
              <a:t>                           f</a:t>
            </a:r>
            <a:r>
              <a:rPr lang="en-US" baseline="-25000" smtClean="0"/>
              <a:t>1 </a:t>
            </a:r>
            <a:r>
              <a:rPr lang="en-US" smtClean="0"/>
              <a:t>(1,2) = 5 + f</a:t>
            </a:r>
            <a:r>
              <a:rPr lang="en-US" baseline="-25000" smtClean="0"/>
              <a:t>2</a:t>
            </a:r>
            <a:r>
              <a:rPr lang="en-US" smtClean="0"/>
              <a:t>(3)</a:t>
            </a:r>
          </a:p>
          <a:p>
            <a:r>
              <a:rPr lang="en-US" smtClean="0"/>
              <a:t>                           f</a:t>
            </a:r>
            <a:r>
              <a:rPr lang="en-US" baseline="-25000" smtClean="0"/>
              <a:t>1 </a:t>
            </a:r>
            <a:r>
              <a:rPr lang="en-US" smtClean="0"/>
              <a:t>(1,4) = 1 + f</a:t>
            </a:r>
            <a:r>
              <a:rPr lang="en-US" baseline="-25000" smtClean="0"/>
              <a:t>2</a:t>
            </a:r>
            <a:r>
              <a:rPr lang="en-US" smtClean="0"/>
              <a:t>(4)</a:t>
            </a:r>
          </a:p>
          <a:p>
            <a:pPr hangingPunct="0"/>
            <a:endParaRPr lang="en-US" smtClean="0"/>
          </a:p>
          <a:p>
            <a:pPr hangingPunct="0"/>
            <a:endParaRPr lang="en-US" baseline="-25000" smtClean="0"/>
          </a:p>
          <a:p>
            <a:pPr hangingPunct="0"/>
            <a:endParaRPr lang="en-US" smtClean="0"/>
          </a:p>
          <a:p>
            <a:endParaRPr lang="en-US"/>
          </a:p>
        </p:txBody>
      </p:sp>
      <p:pic>
        <p:nvPicPr>
          <p:cNvPr id="6" name="Content Placeholder 3" descr="stage.jpg"/>
          <p:cNvPicPr>
            <a:picLocks noChangeAspect="1"/>
          </p:cNvPicPr>
          <p:nvPr/>
        </p:nvPicPr>
        <p:blipFill>
          <a:blip r:embed="rId2"/>
          <a:srcRect b="20426"/>
          <a:stretch>
            <a:fillRect/>
          </a:stretch>
        </p:blipFill>
        <p:spPr>
          <a:xfrm>
            <a:off x="4572000" y="4333875"/>
            <a:ext cx="4540491" cy="23774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 Start at Stage 4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hangingPunct="0"/>
            <a:r>
              <a:rPr lang="en-US" smtClean="0"/>
              <a:t>f</a:t>
            </a:r>
            <a:r>
              <a:rPr lang="en-US" baseline="-25000" smtClean="0"/>
              <a:t>2</a:t>
            </a:r>
            <a:r>
              <a:rPr lang="en-US" smtClean="0"/>
              <a:t>*(2) = ? ...</a:t>
            </a:r>
          </a:p>
          <a:p>
            <a:pPr hangingPunct="0"/>
            <a:r>
              <a:rPr lang="en-US" smtClean="0"/>
              <a:t>Better: go backward</a:t>
            </a:r>
          </a:p>
          <a:p>
            <a:pPr hangingPunct="0"/>
            <a:r>
              <a:rPr lang="en-US" smtClean="0"/>
              <a:t>Find the best policy from stage 4 on, stage 3 on,...</a:t>
            </a:r>
          </a:p>
          <a:p>
            <a:pPr hangingPunct="0"/>
            <a:endParaRPr lang="en-US" smtClean="0"/>
          </a:p>
          <a:p>
            <a:pPr hangingPunct="0"/>
            <a:r>
              <a:rPr lang="en-US" smtClean="0"/>
              <a:t>Stage 4: states 8 and 9 → we want f</a:t>
            </a:r>
            <a:r>
              <a:rPr lang="en-US" baseline="-25000" smtClean="0"/>
              <a:t>4</a:t>
            </a:r>
            <a:r>
              <a:rPr lang="en-US" smtClean="0"/>
              <a:t>*(8) and f</a:t>
            </a:r>
            <a:r>
              <a:rPr lang="en-US" baseline="-25000" smtClean="0"/>
              <a:t>4</a:t>
            </a:r>
            <a:r>
              <a:rPr lang="en-US" smtClean="0"/>
              <a:t>*(9)</a:t>
            </a:r>
          </a:p>
          <a:p>
            <a:pPr hangingPunct="0"/>
            <a:r>
              <a:rPr lang="en-US" smtClean="0"/>
              <a:t>                f</a:t>
            </a:r>
            <a:r>
              <a:rPr lang="en-US" baseline="-25000" smtClean="0"/>
              <a:t>4</a:t>
            </a:r>
            <a:r>
              <a:rPr lang="en-US" smtClean="0"/>
              <a:t>(8,10) = 1     = f</a:t>
            </a:r>
            <a:r>
              <a:rPr lang="en-US" baseline="-25000" smtClean="0"/>
              <a:t>4</a:t>
            </a:r>
            <a:r>
              <a:rPr lang="en-US" smtClean="0"/>
              <a:t>*(8) </a:t>
            </a:r>
          </a:p>
          <a:p>
            <a:pPr hangingPunct="0"/>
            <a:r>
              <a:rPr lang="en-US" smtClean="0"/>
              <a:t>                f</a:t>
            </a:r>
            <a:r>
              <a:rPr lang="en-US" baseline="-25000" smtClean="0"/>
              <a:t>4</a:t>
            </a:r>
            <a:r>
              <a:rPr lang="en-US" smtClean="0"/>
              <a:t>(9,10) = 4     = f</a:t>
            </a:r>
            <a:r>
              <a:rPr lang="en-US" baseline="-25000" smtClean="0"/>
              <a:t>4</a:t>
            </a:r>
            <a:r>
              <a:rPr lang="en-US" smtClean="0"/>
              <a:t>*(9)</a:t>
            </a:r>
          </a:p>
          <a:p>
            <a:pPr hangingPunct="0"/>
            <a:endParaRPr lang="en-US" smtClean="0"/>
          </a:p>
          <a:p>
            <a:pPr hangingPunct="0"/>
            <a:r>
              <a:rPr lang="en-US" smtClean="0"/>
              <a:t> </a:t>
            </a:r>
          </a:p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57200" y="4572000"/>
          <a:ext cx="3429000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0"/>
                <a:gridCol w="1143000"/>
                <a:gridCol w="1143000"/>
              </a:tblGrid>
              <a:tr h="0">
                <a:tc>
                  <a:txBody>
                    <a:bodyPr/>
                    <a:lstStyle/>
                    <a:p>
                      <a:r>
                        <a:rPr lang="en-US" smtClean="0"/>
                        <a:t>s\x</a:t>
                      </a:r>
                      <a:r>
                        <a:rPr lang="en-US" baseline="-25000" smtClean="0"/>
                        <a:t>4</a:t>
                      </a:r>
                      <a:endParaRPr lang="en-US" baseline="-25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f</a:t>
                      </a:r>
                      <a:r>
                        <a:rPr lang="en-US" baseline="-25000" smtClean="0"/>
                        <a:t>4</a:t>
                      </a:r>
                      <a:r>
                        <a:rPr lang="en-US" smtClean="0"/>
                        <a:t>*(s)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x</a:t>
                      </a:r>
                      <a:r>
                        <a:rPr lang="en-US" baseline="-25000" smtClean="0"/>
                        <a:t>4</a:t>
                      </a:r>
                      <a:r>
                        <a:rPr lang="en-US" smtClean="0"/>
                        <a:t>*</a:t>
                      </a:r>
                      <a:endParaRPr 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mtClean="0"/>
                        <a:t>8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10</a:t>
                      </a:r>
                      <a:endParaRPr 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mtClean="0"/>
                        <a:t>9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10</a:t>
                      </a:r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8" name="Content Placeholder 3" descr="stage.jpg"/>
          <p:cNvPicPr>
            <a:picLocks noChangeAspect="1"/>
          </p:cNvPicPr>
          <p:nvPr/>
        </p:nvPicPr>
        <p:blipFill>
          <a:blip r:embed="rId2"/>
          <a:srcRect b="20426"/>
          <a:stretch>
            <a:fillRect/>
          </a:stretch>
        </p:blipFill>
        <p:spPr>
          <a:xfrm>
            <a:off x="4572000" y="4333875"/>
            <a:ext cx="4540491" cy="23774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Stage 3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hangingPunct="0"/>
            <a:r>
              <a:rPr lang="en-US" smtClean="0"/>
              <a:t>States 5, 6, 7 → we want f</a:t>
            </a:r>
            <a:r>
              <a:rPr lang="en-US" baseline="-25000" smtClean="0"/>
              <a:t>3</a:t>
            </a:r>
            <a:r>
              <a:rPr lang="en-US" smtClean="0"/>
              <a:t>*(5), f</a:t>
            </a:r>
            <a:r>
              <a:rPr lang="en-US" baseline="-25000" smtClean="0"/>
              <a:t>3</a:t>
            </a:r>
            <a:r>
              <a:rPr lang="en-US" smtClean="0"/>
              <a:t>*(6). f</a:t>
            </a:r>
            <a:r>
              <a:rPr lang="en-US" baseline="-25000" smtClean="0"/>
              <a:t>3</a:t>
            </a:r>
            <a:r>
              <a:rPr lang="en-US" smtClean="0"/>
              <a:t>*(7)</a:t>
            </a:r>
          </a:p>
          <a:p>
            <a:pPr hangingPunct="0"/>
            <a:r>
              <a:rPr lang="en-US" smtClean="0"/>
              <a:t> f</a:t>
            </a:r>
            <a:r>
              <a:rPr lang="en-US" baseline="-25000" smtClean="0"/>
              <a:t>3</a:t>
            </a:r>
            <a:r>
              <a:rPr lang="en-US" smtClean="0"/>
              <a:t>(5,8) = 7 + f</a:t>
            </a:r>
            <a:r>
              <a:rPr lang="en-US" baseline="-25000" smtClean="0"/>
              <a:t>4</a:t>
            </a:r>
            <a:r>
              <a:rPr lang="en-US" smtClean="0"/>
              <a:t>*(8) = 8</a:t>
            </a:r>
          </a:p>
          <a:p>
            <a:pPr hangingPunct="0"/>
            <a:r>
              <a:rPr lang="en-US" smtClean="0"/>
              <a:t>f</a:t>
            </a:r>
            <a:r>
              <a:rPr lang="en-US" baseline="-25000" smtClean="0"/>
              <a:t>3</a:t>
            </a:r>
            <a:r>
              <a:rPr lang="en-US" smtClean="0"/>
              <a:t>(5,9) = 5 + f</a:t>
            </a:r>
            <a:r>
              <a:rPr lang="en-US" baseline="-25000" smtClean="0"/>
              <a:t>4</a:t>
            </a:r>
            <a:r>
              <a:rPr lang="en-US" smtClean="0"/>
              <a:t>*(9) = 9</a:t>
            </a:r>
          </a:p>
          <a:p>
            <a:pPr hangingPunct="0"/>
            <a:r>
              <a:rPr lang="en-US" smtClean="0"/>
              <a:t> </a:t>
            </a:r>
          </a:p>
          <a:p>
            <a:pPr hangingPunct="0"/>
            <a:r>
              <a:rPr lang="en-US" smtClean="0"/>
              <a:t>f</a:t>
            </a:r>
            <a:r>
              <a:rPr lang="en-US" baseline="-25000" smtClean="0"/>
              <a:t>3</a:t>
            </a:r>
            <a:r>
              <a:rPr lang="en-US" smtClean="0"/>
              <a:t>(6,8) = 3 + f</a:t>
            </a:r>
            <a:r>
              <a:rPr lang="en-US" baseline="-25000" smtClean="0"/>
              <a:t>4</a:t>
            </a:r>
            <a:r>
              <a:rPr lang="en-US" smtClean="0"/>
              <a:t>*(8) = 4</a:t>
            </a:r>
          </a:p>
          <a:p>
            <a:pPr hangingPunct="0"/>
            <a:r>
              <a:rPr lang="en-US" smtClean="0"/>
              <a:t>f</a:t>
            </a:r>
            <a:r>
              <a:rPr lang="en-US" baseline="-25000" smtClean="0"/>
              <a:t>3</a:t>
            </a:r>
            <a:r>
              <a:rPr lang="en-US" smtClean="0"/>
              <a:t>(6,9) = 4 + f</a:t>
            </a:r>
            <a:r>
              <a:rPr lang="en-US" baseline="-25000" smtClean="0"/>
              <a:t>4</a:t>
            </a:r>
            <a:r>
              <a:rPr lang="en-US" smtClean="0"/>
              <a:t>*(9) = 8</a:t>
            </a:r>
          </a:p>
          <a:p>
            <a:pPr hangingPunct="0"/>
            <a:r>
              <a:rPr lang="en-US" smtClean="0"/>
              <a:t> </a:t>
            </a:r>
          </a:p>
          <a:p>
            <a:pPr hangingPunct="0"/>
            <a:r>
              <a:rPr lang="en-US" smtClean="0"/>
              <a:t>f</a:t>
            </a:r>
            <a:r>
              <a:rPr lang="en-US" baseline="-25000" smtClean="0"/>
              <a:t>3</a:t>
            </a:r>
            <a:r>
              <a:rPr lang="en-US" smtClean="0"/>
              <a:t>(7,8) = 7 + f</a:t>
            </a:r>
            <a:r>
              <a:rPr lang="en-US" baseline="-25000" smtClean="0"/>
              <a:t>4</a:t>
            </a:r>
            <a:r>
              <a:rPr lang="en-US" smtClean="0"/>
              <a:t>*(9) = 8 </a:t>
            </a:r>
          </a:p>
          <a:p>
            <a:pPr hangingPunct="0"/>
            <a:r>
              <a:rPr lang="en-US" smtClean="0"/>
              <a:t>f</a:t>
            </a:r>
            <a:r>
              <a:rPr lang="en-US" baseline="-25000" smtClean="0"/>
              <a:t>3</a:t>
            </a:r>
            <a:r>
              <a:rPr lang="en-US" smtClean="0"/>
              <a:t>(7,9) = 1 + f</a:t>
            </a:r>
            <a:r>
              <a:rPr lang="en-US" baseline="-25000" smtClean="0"/>
              <a:t>4</a:t>
            </a:r>
            <a:r>
              <a:rPr lang="en-US" smtClean="0"/>
              <a:t>*(9) = 5</a:t>
            </a:r>
          </a:p>
          <a:p>
            <a:pPr hangingPunct="0"/>
            <a:endParaRPr lang="en-US" smtClean="0"/>
          </a:p>
          <a:p>
            <a:pPr hangingPunct="0"/>
            <a:r>
              <a:rPr lang="en-US" sz="2000" smtClean="0"/>
              <a:t>So far this isn't any better than</a:t>
            </a:r>
          </a:p>
          <a:p>
            <a:pPr hangingPunct="0"/>
            <a:r>
              <a:rPr lang="en-US" sz="2000" smtClean="0"/>
              <a:t>exhustive  search</a:t>
            </a:r>
            <a:endParaRPr lang="en-US" sz="200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495800" y="2743200"/>
          <a:ext cx="41148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"/>
                <a:gridCol w="822960"/>
                <a:gridCol w="822960"/>
                <a:gridCol w="822960"/>
                <a:gridCol w="82296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s\x</a:t>
                      </a:r>
                      <a:r>
                        <a:rPr lang="en-US" baseline="-25000" smtClean="0"/>
                        <a:t>3</a:t>
                      </a:r>
                      <a:endParaRPr lang="en-US" baseline="-25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8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9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f</a:t>
                      </a:r>
                      <a:r>
                        <a:rPr lang="en-US" baseline="-25000" smtClean="0"/>
                        <a:t>3</a:t>
                      </a:r>
                      <a:r>
                        <a:rPr lang="en-US" smtClean="0"/>
                        <a:t>*(s)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x</a:t>
                      </a:r>
                      <a:r>
                        <a:rPr lang="en-US" baseline="-25000" smtClean="0"/>
                        <a:t>3</a:t>
                      </a:r>
                      <a:r>
                        <a:rPr lang="en-US" smtClean="0"/>
                        <a:t>*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8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9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8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8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6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8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8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7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8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9</a:t>
                      </a:r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Content Placeholder 3" descr="stage.jpg"/>
          <p:cNvPicPr>
            <a:picLocks noChangeAspect="1"/>
          </p:cNvPicPr>
          <p:nvPr/>
        </p:nvPicPr>
        <p:blipFill>
          <a:blip r:embed="rId2"/>
          <a:srcRect b="20426"/>
          <a:stretch>
            <a:fillRect/>
          </a:stretch>
        </p:blipFill>
        <p:spPr>
          <a:xfrm>
            <a:off x="4572000" y="4333875"/>
            <a:ext cx="4540491" cy="23774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Stage 2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hangingPunct="0"/>
            <a:r>
              <a:rPr lang="en-US" smtClean="0"/>
              <a:t>States 2, 3, 4</a:t>
            </a:r>
          </a:p>
          <a:p>
            <a:pPr hangingPunct="0"/>
            <a:r>
              <a:rPr lang="en-US" smtClean="0"/>
              <a:t>f</a:t>
            </a:r>
            <a:r>
              <a:rPr lang="en-US" baseline="-25000" smtClean="0"/>
              <a:t>2</a:t>
            </a:r>
            <a:r>
              <a:rPr lang="en-US" smtClean="0"/>
              <a:t>(2,5) = 10 + f</a:t>
            </a:r>
            <a:r>
              <a:rPr lang="en-US" baseline="-25000" smtClean="0"/>
              <a:t>3</a:t>
            </a:r>
            <a:r>
              <a:rPr lang="en-US" smtClean="0"/>
              <a:t>*(5) = 18</a:t>
            </a:r>
          </a:p>
          <a:p>
            <a:pPr hangingPunct="0"/>
            <a:r>
              <a:rPr lang="en-US" smtClean="0"/>
              <a:t>f</a:t>
            </a:r>
            <a:r>
              <a:rPr lang="en-US" baseline="-25000" smtClean="0"/>
              <a:t>2</a:t>
            </a:r>
            <a:r>
              <a:rPr lang="en-US" smtClean="0"/>
              <a:t>(2,6) = 12 + f</a:t>
            </a:r>
            <a:r>
              <a:rPr lang="en-US" baseline="-25000" smtClean="0"/>
              <a:t>3</a:t>
            </a:r>
            <a:r>
              <a:rPr lang="en-US" smtClean="0"/>
              <a:t>*(6) = 16</a:t>
            </a:r>
          </a:p>
          <a:p>
            <a:pPr hangingPunct="0"/>
            <a:r>
              <a:rPr lang="en-US" smtClean="0"/>
              <a:t> </a:t>
            </a:r>
          </a:p>
          <a:p>
            <a:pPr hangingPunct="0"/>
            <a:r>
              <a:rPr lang="en-US" smtClean="0"/>
              <a:t>f</a:t>
            </a:r>
            <a:r>
              <a:rPr lang="en-US" baseline="-25000" smtClean="0"/>
              <a:t>2</a:t>
            </a:r>
            <a:r>
              <a:rPr lang="en-US" smtClean="0"/>
              <a:t>(3,5) = 5 + f</a:t>
            </a:r>
            <a:r>
              <a:rPr lang="en-US" baseline="-25000" smtClean="0"/>
              <a:t>3</a:t>
            </a:r>
            <a:r>
              <a:rPr lang="en-US" smtClean="0"/>
              <a:t>*(5) = 13</a:t>
            </a:r>
          </a:p>
          <a:p>
            <a:pPr hangingPunct="0"/>
            <a:r>
              <a:rPr lang="en-US" smtClean="0"/>
              <a:t>f</a:t>
            </a:r>
            <a:r>
              <a:rPr lang="en-US" baseline="-25000" smtClean="0"/>
              <a:t>2</a:t>
            </a:r>
            <a:r>
              <a:rPr lang="en-US" smtClean="0"/>
              <a:t>(3,6) = 10 + f</a:t>
            </a:r>
            <a:r>
              <a:rPr lang="en-US" baseline="-25000" smtClean="0"/>
              <a:t>3</a:t>
            </a:r>
            <a:r>
              <a:rPr lang="en-US" smtClean="0"/>
              <a:t>*(6) = 14</a:t>
            </a:r>
          </a:p>
          <a:p>
            <a:pPr hangingPunct="0"/>
            <a:r>
              <a:rPr lang="en-US" smtClean="0"/>
              <a:t>f</a:t>
            </a:r>
            <a:r>
              <a:rPr lang="en-US" baseline="-25000" smtClean="0"/>
              <a:t>3</a:t>
            </a:r>
            <a:r>
              <a:rPr lang="en-US" smtClean="0"/>
              <a:t>(3,7) = 7 + f</a:t>
            </a:r>
            <a:r>
              <a:rPr lang="en-US" baseline="-25000" smtClean="0"/>
              <a:t>3</a:t>
            </a:r>
            <a:r>
              <a:rPr lang="en-US" smtClean="0"/>
              <a:t>*(7) = 12</a:t>
            </a:r>
          </a:p>
          <a:p>
            <a:pPr hangingPunct="0"/>
            <a:r>
              <a:rPr lang="en-US" smtClean="0"/>
              <a:t> </a:t>
            </a:r>
          </a:p>
          <a:p>
            <a:pPr hangingPunct="0"/>
            <a:r>
              <a:rPr lang="en-US" smtClean="0"/>
              <a:t>f</a:t>
            </a:r>
            <a:r>
              <a:rPr lang="en-US" baseline="-25000" smtClean="0"/>
              <a:t>2</a:t>
            </a:r>
            <a:r>
              <a:rPr lang="en-US" smtClean="0"/>
              <a:t>(4,6) = 15+f</a:t>
            </a:r>
            <a:r>
              <a:rPr lang="en-US" baseline="-25000" smtClean="0"/>
              <a:t>3</a:t>
            </a:r>
            <a:r>
              <a:rPr lang="en-US" smtClean="0"/>
              <a:t>*(6) = 19</a:t>
            </a:r>
          </a:p>
          <a:p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114800" y="1600200"/>
          <a:ext cx="48006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0100"/>
                <a:gridCol w="800100"/>
                <a:gridCol w="800100"/>
                <a:gridCol w="800100"/>
                <a:gridCol w="800100"/>
                <a:gridCol w="8001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s\x</a:t>
                      </a:r>
                      <a:r>
                        <a:rPr lang="en-US" baseline="-25000" smtClean="0"/>
                        <a:t>2</a:t>
                      </a:r>
                      <a:endParaRPr lang="en-US" baseline="-25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6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7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</a:t>
                      </a:r>
                      <a:r>
                        <a:rPr lang="en-US" sz="1800" b="1" kern="1200" baseline="-250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1800" b="1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*(s)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x</a:t>
                      </a:r>
                      <a:r>
                        <a:rPr lang="en-US" baseline="-25000" smtClean="0"/>
                        <a:t>2</a:t>
                      </a:r>
                      <a:r>
                        <a:rPr lang="en-US" smtClean="0"/>
                        <a:t>*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18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16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-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16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6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7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-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19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18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18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7</a:t>
                      </a:r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8" name="Content Placeholder 3" descr="stage.jpg"/>
          <p:cNvPicPr>
            <a:picLocks noChangeAspect="1"/>
          </p:cNvPicPr>
          <p:nvPr/>
        </p:nvPicPr>
        <p:blipFill>
          <a:blip r:embed="rId2"/>
          <a:srcRect b="20426"/>
          <a:stretch>
            <a:fillRect/>
          </a:stretch>
        </p:blipFill>
        <p:spPr>
          <a:xfrm>
            <a:off x="4572000" y="4333875"/>
            <a:ext cx="4540491" cy="23774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Stage 1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hangingPunct="0"/>
            <a:r>
              <a:rPr lang="en-US" smtClean="0"/>
              <a:t>f</a:t>
            </a:r>
            <a:r>
              <a:rPr lang="en-US" baseline="-25000" smtClean="0"/>
              <a:t>1</a:t>
            </a:r>
            <a:r>
              <a:rPr lang="en-US" smtClean="0"/>
              <a:t>(1,2) = 2 + f</a:t>
            </a:r>
            <a:r>
              <a:rPr lang="en-US" baseline="-25000" smtClean="0"/>
              <a:t>2</a:t>
            </a:r>
            <a:r>
              <a:rPr lang="en-US" smtClean="0"/>
              <a:t>*(2) = 18</a:t>
            </a:r>
          </a:p>
          <a:p>
            <a:pPr hangingPunct="0"/>
            <a:r>
              <a:rPr lang="en-US" smtClean="0"/>
              <a:t>f</a:t>
            </a:r>
            <a:r>
              <a:rPr lang="en-US" baseline="-25000" smtClean="0"/>
              <a:t>1</a:t>
            </a:r>
            <a:r>
              <a:rPr lang="en-US" smtClean="0"/>
              <a:t>(1,3) = 5 + f</a:t>
            </a:r>
            <a:r>
              <a:rPr lang="en-US" baseline="-25000" smtClean="0"/>
              <a:t>2</a:t>
            </a:r>
            <a:r>
              <a:rPr lang="en-US" smtClean="0"/>
              <a:t>*(3) = 17</a:t>
            </a:r>
          </a:p>
          <a:p>
            <a:pPr hangingPunct="0"/>
            <a:r>
              <a:rPr lang="en-US" smtClean="0"/>
              <a:t>f</a:t>
            </a:r>
            <a:r>
              <a:rPr lang="en-US" baseline="-25000" smtClean="0"/>
              <a:t>1</a:t>
            </a:r>
            <a:r>
              <a:rPr lang="en-US" smtClean="0"/>
              <a:t>(1,4) = 1 + f</a:t>
            </a:r>
            <a:r>
              <a:rPr lang="en-US" baseline="-25000" smtClean="0"/>
              <a:t>2</a:t>
            </a:r>
            <a:r>
              <a:rPr lang="en-US" smtClean="0"/>
              <a:t>*(4) = 19</a:t>
            </a:r>
          </a:p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990600" y="2819400"/>
          <a:ext cx="54102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1700"/>
                <a:gridCol w="901700"/>
                <a:gridCol w="901700"/>
                <a:gridCol w="901700"/>
                <a:gridCol w="901700"/>
                <a:gridCol w="9017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s\x</a:t>
                      </a:r>
                      <a:r>
                        <a:rPr lang="en-US" baseline="-25000" smtClean="0"/>
                        <a:t>1</a:t>
                      </a:r>
                      <a:endParaRPr lang="en-US" baseline="-25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f</a:t>
                      </a:r>
                      <a:r>
                        <a:rPr lang="en-US" baseline="-25000" smtClean="0"/>
                        <a:t>1</a:t>
                      </a:r>
                      <a:r>
                        <a:rPr lang="en-US" smtClean="0"/>
                        <a:t>(s)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x</a:t>
                      </a:r>
                      <a:r>
                        <a:rPr lang="en-US" baseline="-25000" smtClean="0"/>
                        <a:t>1</a:t>
                      </a:r>
                      <a:r>
                        <a:rPr lang="en-US" smtClean="0"/>
                        <a:t>*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18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17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19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17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3</a:t>
                      </a:r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Content Placeholder 3" descr="stage.jpg"/>
          <p:cNvPicPr>
            <a:picLocks noChangeAspect="1"/>
          </p:cNvPicPr>
          <p:nvPr/>
        </p:nvPicPr>
        <p:blipFill>
          <a:blip r:embed="rId2"/>
          <a:srcRect b="20426"/>
          <a:stretch>
            <a:fillRect/>
          </a:stretch>
        </p:blipFill>
        <p:spPr>
          <a:xfrm>
            <a:off x="4572000" y="4333875"/>
            <a:ext cx="4540491" cy="23774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2857</TotalTime>
  <Words>3249</Words>
  <Application>Microsoft Office PowerPoint</Application>
  <PresentationFormat>On-screen Show (4:3)</PresentationFormat>
  <Paragraphs>1490</Paragraphs>
  <Slides>43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4" baseType="lpstr">
      <vt:lpstr>Office Theme</vt:lpstr>
      <vt:lpstr>   Chapter 13  DETERMINISTIC DYNAMIC PROGRAMMING     </vt:lpstr>
      <vt:lpstr>Dynamic Programming</vt:lpstr>
      <vt:lpstr>Prototype problem (stage coach)</vt:lpstr>
      <vt:lpstr>Approach</vt:lpstr>
      <vt:lpstr>Approach</vt:lpstr>
      <vt:lpstr> Start at Stage 4</vt:lpstr>
      <vt:lpstr>Stage 3</vt:lpstr>
      <vt:lpstr>Stage 2</vt:lpstr>
      <vt:lpstr>Stage 1</vt:lpstr>
      <vt:lpstr>Slide 10</vt:lpstr>
      <vt:lpstr>Computational Efficiency</vt:lpstr>
      <vt:lpstr>13.3 Inventory Theory</vt:lpstr>
      <vt:lpstr>Inventory Theory</vt:lpstr>
      <vt:lpstr>13.3 Example</vt:lpstr>
      <vt:lpstr>Stage 4</vt:lpstr>
      <vt:lpstr>Slide 16</vt:lpstr>
      <vt:lpstr>Slide 17</vt:lpstr>
      <vt:lpstr>Stage 2</vt:lpstr>
      <vt:lpstr>Alternate Notation for Stage 2</vt:lpstr>
      <vt:lpstr>Stage 1</vt:lpstr>
      <vt:lpstr>There must be an easier way (not in text)</vt:lpstr>
      <vt:lpstr>Network Representation</vt:lpstr>
      <vt:lpstr>13.4 Resource Allocation</vt:lpstr>
      <vt:lpstr>Resource Allocation</vt:lpstr>
      <vt:lpstr>Resource Allocation</vt:lpstr>
      <vt:lpstr>Continuous Functions</vt:lpstr>
      <vt:lpstr>Continuous Functions</vt:lpstr>
      <vt:lpstr>Continuous Functions</vt:lpstr>
      <vt:lpstr>Continuous Functions</vt:lpstr>
      <vt:lpstr>Probabilistic Models</vt:lpstr>
      <vt:lpstr>Probabilistic Models</vt:lpstr>
      <vt:lpstr>Stage 3</vt:lpstr>
      <vt:lpstr>Stage 2</vt:lpstr>
      <vt:lpstr>Knapsack Problem (back to 13.4)</vt:lpstr>
      <vt:lpstr>Knapsack Problem</vt:lpstr>
      <vt:lpstr>Knapsack Problem, Wise Thief</vt:lpstr>
      <vt:lpstr>Generalized Resource Problem (p. 767)</vt:lpstr>
      <vt:lpstr>Wise Thief, Stages 4 and 3</vt:lpstr>
      <vt:lpstr>Stage 2</vt:lpstr>
      <vt:lpstr>Stage 1</vt:lpstr>
      <vt:lpstr>How is this an LP?</vt:lpstr>
      <vt:lpstr>Turnpike Theorem</vt:lpstr>
      <vt:lpstr>Proof of Turnpike Theorem</vt:lpstr>
    </vt:vector>
  </TitlesOfParts>
  <Company>wells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 305 2008</dc:title>
  <dc:creator>carol shilepsky</dc:creator>
  <cp:lastModifiedBy>carol shilepsky</cp:lastModifiedBy>
  <cp:revision>220</cp:revision>
  <dcterms:created xsi:type="dcterms:W3CDTF">2008-10-19T14:47:04Z</dcterms:created>
  <dcterms:modified xsi:type="dcterms:W3CDTF">2008-11-24T12:07:55Z</dcterms:modified>
</cp:coreProperties>
</file>