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7" r:id="rId10"/>
    <p:sldId id="268" r:id="rId11"/>
    <p:sldId id="270" r:id="rId12"/>
    <p:sldId id="271" r:id="rId13"/>
    <p:sldId id="272" r:id="rId14"/>
    <p:sldId id="273" r:id="rId15"/>
    <p:sldId id="287" r:id="rId16"/>
    <p:sldId id="274" r:id="rId17"/>
    <p:sldId id="288" r:id="rId18"/>
    <p:sldId id="275" r:id="rId19"/>
    <p:sldId id="276" r:id="rId20"/>
    <p:sldId id="277" r:id="rId21"/>
    <p:sldId id="281" r:id="rId22"/>
    <p:sldId id="292" r:id="rId23"/>
    <p:sldId id="282" r:id="rId24"/>
    <p:sldId id="290" r:id="rId25"/>
    <p:sldId id="291" r:id="rId26"/>
    <p:sldId id="283" r:id="rId27"/>
    <p:sldId id="284" r:id="rId28"/>
    <p:sldId id="285" r:id="rId29"/>
    <p:sldId id="286" r:id="rId30"/>
    <p:sldId id="289" r:id="rId31"/>
    <p:sldId id="29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63" autoAdjust="0"/>
    <p:restoredTop sz="94658" autoAdjust="0"/>
  </p:normalViewPr>
  <p:slideViewPr>
    <p:cSldViewPr>
      <p:cViewPr varScale="1">
        <p:scale>
          <a:sx n="79" d="100"/>
          <a:sy n="79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200DB-AFDD-45B3-9AC0-2B70D5031015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2A23F-03EC-4206-9D57-2C4117A684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22A23F-03EC-4206-9D57-2C4117A68467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74325-EF44-4645-B70A-D29CA21A3428}" type="datetimeFigureOut">
              <a:rPr lang="en-US" smtClean="0"/>
              <a:pPr/>
              <a:t>10/29/2008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811A7-DC71-4FDB-9049-902D96612B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aurora.wells.edu/~ccs/math305/cpmf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ixsigma.com/library/content/zdistribution.asp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Chapter 8 Network Models</a:t>
            </a:r>
            <a:br>
              <a:rPr lang="en-US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Math 305 2008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8.3 Maximal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983163"/>
          </a:xfrm>
        </p:spPr>
        <p:txBody>
          <a:bodyPr>
            <a:normAutofit/>
          </a:bodyPr>
          <a:lstStyle/>
          <a:p>
            <a:pPr hangingPunct="0"/>
            <a:r>
              <a:rPr lang="en-US" sz="2000" dirty="0" smtClean="0"/>
              <a:t>Given </a:t>
            </a:r>
            <a:r>
              <a:rPr lang="en-US" sz="2000" dirty="0"/>
              <a:t>a network with a capacity assigned to each arc (in both </a:t>
            </a:r>
            <a:r>
              <a:rPr lang="en-US" sz="2000" dirty="0" smtClean="0"/>
              <a:t>directions),</a:t>
            </a:r>
          </a:p>
          <a:p>
            <a:pPr hangingPunct="0"/>
            <a:r>
              <a:rPr lang="en-US" sz="2000" dirty="0" smtClean="0"/>
              <a:t>determine </a:t>
            </a:r>
            <a:r>
              <a:rPr lang="en-US" sz="2000" dirty="0"/>
              <a:t>the </a:t>
            </a:r>
            <a:r>
              <a:rPr lang="en-US" sz="2000" dirty="0" smtClean="0"/>
              <a:t>maximum </a:t>
            </a:r>
            <a:r>
              <a:rPr lang="en-US" sz="2000" dirty="0"/>
              <a:t>flow from a source (O) to a </a:t>
            </a:r>
            <a:r>
              <a:rPr lang="en-US" sz="2000" dirty="0" smtClean="0"/>
              <a:t>sink </a:t>
            </a:r>
            <a:r>
              <a:rPr lang="en-US" sz="2000" dirty="0"/>
              <a:t>(T).</a:t>
            </a:r>
          </a:p>
          <a:p>
            <a:pPr hangingPunct="0"/>
            <a:r>
              <a:rPr lang="en-US" sz="2000" dirty="0"/>
              <a:t> </a:t>
            </a:r>
          </a:p>
          <a:p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2743200"/>
          <a:ext cx="71628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700"/>
                <a:gridCol w="1790700"/>
                <a:gridCol w="1790700"/>
                <a:gridCol w="17907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Airlines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terminals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route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passengers per hour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storage</a:t>
                      </a:r>
                      <a:r>
                        <a:rPr lang="en-US" baseline="0" dirty="0" smtClean="0"/>
                        <a:t> tanks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pipelines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gallons per hour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Email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baud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baseline="0" dirty="0" smtClean="0"/>
                        <a:t>Hurricane evacuation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city</a:t>
                      </a:r>
                      <a:r>
                        <a:rPr lang="en-US" baseline="0" dirty="0" smtClean="0"/>
                        <a:t> or intersection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cars</a:t>
                      </a:r>
                      <a:r>
                        <a:rPr lang="en-US" baseline="0" dirty="0" smtClean="0"/>
                        <a:t> per hour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max flow from 0 to 6</a:t>
            </a:r>
            <a:endParaRPr lang="en-US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7315200" y="1219201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" name="Content Placeholder 3"/>
          <p:cNvSpPr txBox="1">
            <a:spLocks noChangeArrowheads="1"/>
          </p:cNvSpPr>
          <p:nvPr/>
        </p:nvSpPr>
        <p:spPr bwMode="auto">
          <a:xfrm>
            <a:off x="5867400" y="914401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6" name="Content Placeholder 3"/>
          <p:cNvSpPr txBox="1">
            <a:spLocks noChangeArrowheads="1"/>
          </p:cNvSpPr>
          <p:nvPr/>
        </p:nvSpPr>
        <p:spPr bwMode="auto">
          <a:xfrm>
            <a:off x="4495800" y="1905001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/>
              <a:t>0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3"/>
          <p:cNvSpPr txBox="1">
            <a:spLocks noChangeArrowheads="1"/>
          </p:cNvSpPr>
          <p:nvPr/>
        </p:nvSpPr>
        <p:spPr bwMode="auto">
          <a:xfrm>
            <a:off x="5867400" y="1905001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/>
              <a:t>2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3"/>
          <p:cNvSpPr txBox="1">
            <a:spLocks noChangeArrowheads="1"/>
          </p:cNvSpPr>
          <p:nvPr/>
        </p:nvSpPr>
        <p:spPr bwMode="auto">
          <a:xfrm>
            <a:off x="5867400" y="2895601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/>
              <a:t>3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3"/>
          <p:cNvSpPr txBox="1">
            <a:spLocks noChangeArrowheads="1"/>
          </p:cNvSpPr>
          <p:nvPr/>
        </p:nvSpPr>
        <p:spPr bwMode="auto">
          <a:xfrm>
            <a:off x="7315200" y="2209801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10" name="Content Placeholder 3"/>
          <p:cNvSpPr txBox="1">
            <a:spLocks noChangeArrowheads="1"/>
          </p:cNvSpPr>
          <p:nvPr/>
        </p:nvSpPr>
        <p:spPr bwMode="auto">
          <a:xfrm>
            <a:off x="8458200" y="1828801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</a:p>
        </p:txBody>
      </p:sp>
      <p:cxnSp>
        <p:nvCxnSpPr>
          <p:cNvPr id="12" name="Straight Arrow Connector 11"/>
          <p:cNvCxnSpPr>
            <a:endCxn id="5" idx="2"/>
          </p:cNvCxnSpPr>
          <p:nvPr/>
        </p:nvCxnSpPr>
        <p:spPr>
          <a:xfrm flipV="1">
            <a:off x="4800600" y="1143001"/>
            <a:ext cx="1066800" cy="8289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7" idx="2"/>
          </p:cNvCxnSpPr>
          <p:nvPr/>
        </p:nvCxnSpPr>
        <p:spPr>
          <a:xfrm>
            <a:off x="4876800" y="2124357"/>
            <a:ext cx="990600" cy="92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4" idx="2"/>
          </p:cNvCxnSpPr>
          <p:nvPr/>
        </p:nvCxnSpPr>
        <p:spPr>
          <a:xfrm>
            <a:off x="6248400" y="1133757"/>
            <a:ext cx="1066800" cy="314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248400" y="2133601"/>
            <a:ext cx="1066800" cy="314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9" idx="3"/>
          </p:cNvCxnSpPr>
          <p:nvPr/>
        </p:nvCxnSpPr>
        <p:spPr>
          <a:xfrm flipV="1">
            <a:off x="6248400" y="2600045"/>
            <a:ext cx="1122596" cy="5241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772400" y="2133601"/>
            <a:ext cx="762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5"/>
            <a:endCxn id="10" idx="1"/>
          </p:cNvCxnSpPr>
          <p:nvPr/>
        </p:nvCxnSpPr>
        <p:spPr>
          <a:xfrm rot="16200000" flipH="1">
            <a:off x="7934045" y="1315804"/>
            <a:ext cx="286311" cy="873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6" idx="5"/>
            <a:endCxn id="8" idx="2"/>
          </p:cNvCxnSpPr>
          <p:nvPr/>
        </p:nvCxnSpPr>
        <p:spPr>
          <a:xfrm rot="16200000" flipH="1">
            <a:off x="4929724" y="2186525"/>
            <a:ext cx="828956" cy="1046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4"/>
            <a:endCxn id="7" idx="0"/>
          </p:cNvCxnSpPr>
          <p:nvPr/>
        </p:nvCxnSpPr>
        <p:spPr>
          <a:xfrm rot="5400000">
            <a:off x="5791200" y="1638300"/>
            <a:ext cx="53340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105400" y="15240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705600" y="12192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105400" y="20574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927914" y="15356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181600" y="24500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943600" y="14478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927914" y="22214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632514" y="20690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629400" y="27548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04800" y="990601"/>
            <a:ext cx="85344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this a linear programming problem?</a:t>
            </a:r>
          </a:p>
          <a:p>
            <a:r>
              <a:rPr lang="en-US" dirty="0" smtClean="0"/>
              <a:t>Yes!</a:t>
            </a:r>
          </a:p>
          <a:p>
            <a:r>
              <a:rPr lang="en-US" dirty="0" smtClean="0"/>
              <a:t>Decision variables x</a:t>
            </a:r>
            <a:r>
              <a:rPr lang="en-US" baseline="-25000" dirty="0" smtClean="0"/>
              <a:t>ij</a:t>
            </a:r>
            <a:r>
              <a:rPr lang="en-US" dirty="0" smtClean="0"/>
              <a:t>=flow from i to j</a:t>
            </a:r>
          </a:p>
          <a:p>
            <a:endParaRPr lang="en-US" dirty="0" smtClean="0"/>
          </a:p>
          <a:p>
            <a:r>
              <a:rPr lang="en-US" dirty="0" smtClean="0"/>
              <a:t>LP:</a:t>
            </a:r>
          </a:p>
          <a:p>
            <a:r>
              <a:rPr lang="en-US" dirty="0" smtClean="0"/>
              <a:t>    Maximize x</a:t>
            </a:r>
            <a:r>
              <a:rPr lang="en-US" baseline="-25000" dirty="0" smtClean="0"/>
              <a:t>46</a:t>
            </a:r>
            <a:r>
              <a:rPr lang="en-US" dirty="0" smtClean="0"/>
              <a:t> + x</a:t>
            </a:r>
            <a:r>
              <a:rPr lang="en-US" baseline="-25000" dirty="0" smtClean="0"/>
              <a:t>56</a:t>
            </a:r>
          </a:p>
          <a:p>
            <a:r>
              <a:rPr lang="en-US" dirty="0" smtClean="0"/>
              <a:t>    Subject to</a:t>
            </a:r>
          </a:p>
          <a:p>
            <a:r>
              <a:rPr lang="en-US" dirty="0" smtClean="0"/>
              <a:t>        0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x</a:t>
            </a:r>
            <a:r>
              <a:rPr lang="en-US" baseline="-25000" dirty="0"/>
              <a:t>01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</a:t>
            </a:r>
            <a:r>
              <a:rPr lang="en-US" dirty="0" smtClean="0"/>
              <a:t>3 (flow along each branch)</a:t>
            </a:r>
          </a:p>
          <a:p>
            <a:pPr hangingPunct="0"/>
            <a:r>
              <a:rPr lang="en-US" dirty="0" smtClean="0"/>
              <a:t>        0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x</a:t>
            </a:r>
            <a:r>
              <a:rPr lang="en-US" baseline="-25000" dirty="0"/>
              <a:t>12</a:t>
            </a:r>
            <a:r>
              <a:rPr lang="en-US" dirty="0"/>
              <a:t> </a:t>
            </a:r>
            <a:r>
              <a:rPr lang="en-US" dirty="0" smtClean="0">
                <a:sym typeface="Symbol"/>
              </a:rPr>
              <a:t> </a:t>
            </a:r>
            <a:r>
              <a:rPr lang="en-US" dirty="0" smtClean="0"/>
              <a:t>2</a:t>
            </a:r>
            <a:endParaRPr lang="en-US" dirty="0"/>
          </a:p>
          <a:p>
            <a:pPr hangingPunct="0"/>
            <a:r>
              <a:rPr lang="en-US" dirty="0" smtClean="0"/>
              <a:t>        0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</a:t>
            </a:r>
            <a:r>
              <a:rPr lang="en-US" dirty="0" smtClean="0"/>
              <a:t>x</a:t>
            </a:r>
            <a:r>
              <a:rPr lang="en-US" baseline="-25000" dirty="0" smtClean="0"/>
              <a:t>13 </a:t>
            </a:r>
            <a:r>
              <a:rPr lang="en-US" dirty="0" smtClean="0"/>
              <a:t> </a:t>
            </a:r>
            <a:r>
              <a:rPr lang="en-US" dirty="0">
                <a:sym typeface="Symbol"/>
              </a:rPr>
              <a:t></a:t>
            </a:r>
            <a:r>
              <a:rPr lang="en-US" dirty="0"/>
              <a:t> 4</a:t>
            </a:r>
          </a:p>
          <a:p>
            <a:pPr hangingPunct="0"/>
            <a:r>
              <a:rPr lang="en-US" dirty="0" smtClean="0"/>
              <a:t>         ...</a:t>
            </a:r>
            <a:endParaRPr lang="en-US" dirty="0"/>
          </a:p>
          <a:p>
            <a:pPr hangingPunct="0"/>
            <a:r>
              <a:rPr lang="en-US" dirty="0" smtClean="0"/>
              <a:t>        x</a:t>
            </a:r>
            <a:r>
              <a:rPr lang="en-US" baseline="-25000" dirty="0" smtClean="0"/>
              <a:t>01</a:t>
            </a:r>
            <a:r>
              <a:rPr lang="en-US" dirty="0" smtClean="0"/>
              <a:t> </a:t>
            </a:r>
            <a:r>
              <a:rPr lang="en-US" dirty="0"/>
              <a:t>+ x</a:t>
            </a:r>
            <a:r>
              <a:rPr lang="en-US" baseline="-25000" dirty="0"/>
              <a:t>21</a:t>
            </a:r>
            <a:r>
              <a:rPr lang="en-US" dirty="0"/>
              <a:t> + x </a:t>
            </a:r>
            <a:r>
              <a:rPr lang="en-US" baseline="-25000" dirty="0"/>
              <a:t>31</a:t>
            </a:r>
            <a:r>
              <a:rPr lang="en-US" dirty="0"/>
              <a:t> - x</a:t>
            </a:r>
            <a:r>
              <a:rPr lang="en-US" baseline="-25000" dirty="0"/>
              <a:t>10</a:t>
            </a:r>
            <a:r>
              <a:rPr lang="en-US" dirty="0"/>
              <a:t> + x</a:t>
            </a:r>
            <a:r>
              <a:rPr lang="en-US" baseline="-25000" dirty="0"/>
              <a:t>12</a:t>
            </a:r>
            <a:r>
              <a:rPr lang="en-US" dirty="0"/>
              <a:t> + x</a:t>
            </a:r>
            <a:r>
              <a:rPr lang="en-US" baseline="-25000" dirty="0"/>
              <a:t>13</a:t>
            </a:r>
            <a:r>
              <a:rPr lang="en-US" dirty="0"/>
              <a:t> = </a:t>
            </a:r>
            <a:r>
              <a:rPr lang="en-US" dirty="0" smtClean="0"/>
              <a:t>0    (conservation </a:t>
            </a:r>
            <a:r>
              <a:rPr lang="en-US" dirty="0"/>
              <a:t>at node </a:t>
            </a:r>
            <a:r>
              <a:rPr lang="en-US" dirty="0" smtClean="0"/>
              <a:t>1)</a:t>
            </a:r>
          </a:p>
          <a:p>
            <a:pPr hangingPunct="0"/>
            <a:r>
              <a:rPr lang="en-US" dirty="0"/>
              <a:t> </a:t>
            </a:r>
            <a:r>
              <a:rPr lang="en-US" dirty="0" smtClean="0"/>
              <a:t>        ...</a:t>
            </a:r>
          </a:p>
          <a:p>
            <a:pPr hangingPunct="0"/>
            <a:r>
              <a:rPr lang="en-US" dirty="0" smtClean="0"/>
              <a:t>Solving with LINGO: omit</a:t>
            </a:r>
          </a:p>
          <a:p>
            <a:pPr hangingPunct="0"/>
            <a:endParaRPr lang="en-US" b="1" dirty="0" smtClean="0"/>
          </a:p>
          <a:p>
            <a:pPr hangingPunct="0"/>
            <a:r>
              <a:rPr lang="en-US" dirty="0" smtClean="0"/>
              <a:t>Cut</a:t>
            </a:r>
            <a:r>
              <a:rPr lang="en-US" dirty="0"/>
              <a:t>: a set of (directed) arcs containing at least one arc from each directed path from source </a:t>
            </a:r>
            <a:r>
              <a:rPr lang="en-US"/>
              <a:t>to </a:t>
            </a:r>
            <a:r>
              <a:rPr lang="en-US" smtClean="0"/>
              <a:t>sink</a:t>
            </a:r>
            <a:endParaRPr lang="en-US" dirty="0"/>
          </a:p>
          <a:p>
            <a:pPr hangingPunct="0"/>
            <a:r>
              <a:rPr lang="en-US" dirty="0"/>
              <a:t> </a:t>
            </a:r>
          </a:p>
          <a:p>
            <a:pPr hangingPunct="0"/>
            <a:r>
              <a:rPr lang="en-US" dirty="0"/>
              <a:t>Max-flow min-cut theorem:  For a network from a single source to a single sink,  the maximum feasible flow is the minimum cut value for all cuts of </a:t>
            </a:r>
            <a:r>
              <a:rPr lang="en-US"/>
              <a:t>the </a:t>
            </a:r>
            <a:r>
              <a:rPr lang="en-US" smtClean="0"/>
              <a:t>network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8.4 CPM and PERT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4983163"/>
          </a:xfrm>
        </p:spPr>
        <p:txBody>
          <a:bodyPr/>
          <a:lstStyle/>
          <a:p>
            <a:pPr hangingPunct="0"/>
            <a:r>
              <a:rPr lang="en-US" sz="2000" dirty="0"/>
              <a:t>PERT: Program Evaluation and Review </a:t>
            </a:r>
            <a:r>
              <a:rPr lang="en-US" sz="2000" dirty="0" smtClean="0"/>
              <a:t>Technique</a:t>
            </a:r>
            <a:endParaRPr lang="en-US" sz="2000" dirty="0"/>
          </a:p>
          <a:p>
            <a:pPr hangingPunct="0"/>
            <a:r>
              <a:rPr lang="en-US" sz="2000" dirty="0"/>
              <a:t>CPM: Critical Path </a:t>
            </a:r>
            <a:r>
              <a:rPr lang="en-US" sz="2000" dirty="0" smtClean="0"/>
              <a:t>Method</a:t>
            </a:r>
            <a:endParaRPr lang="en-US" sz="2000" dirty="0"/>
          </a:p>
          <a:p>
            <a:pPr hangingPunct="0"/>
            <a:r>
              <a:rPr lang="en-US" sz="2000" dirty="0"/>
              <a:t>Objective of PERT/CPM-type system: </a:t>
            </a:r>
            <a:endParaRPr lang="en-US" sz="2000" dirty="0" smtClean="0"/>
          </a:p>
          <a:p>
            <a:pPr lvl="1" hangingPunct="0"/>
            <a:r>
              <a:rPr lang="en-US" dirty="0" smtClean="0"/>
              <a:t>to </a:t>
            </a:r>
            <a:r>
              <a:rPr lang="en-US" dirty="0"/>
              <a:t>aid in project planning and </a:t>
            </a:r>
            <a:r>
              <a:rPr lang="en-US" dirty="0" smtClean="0"/>
              <a:t>control</a:t>
            </a:r>
          </a:p>
          <a:p>
            <a:pPr lvl="1" hangingPunct="0"/>
            <a:r>
              <a:rPr lang="en-US" smtClean="0"/>
              <a:t>determine what </a:t>
            </a:r>
            <a:r>
              <a:rPr lang="en-US" dirty="0"/>
              <a:t>do you do </a:t>
            </a:r>
            <a:r>
              <a:rPr lang="en-US" dirty="0" smtClean="0"/>
              <a:t>when</a:t>
            </a:r>
          </a:p>
          <a:p>
            <a:pPr hangingPunct="0"/>
            <a:r>
              <a:rPr lang="en-US" dirty="0"/>
              <a:t> </a:t>
            </a:r>
            <a:r>
              <a:rPr lang="en-US" sz="2000" dirty="0" smtClean="0"/>
              <a:t>Steps</a:t>
            </a:r>
            <a:endParaRPr lang="en-US" sz="2000" dirty="0"/>
          </a:p>
          <a:p>
            <a:pPr lvl="1" hangingPunct="0"/>
            <a:r>
              <a:rPr lang="en-US" dirty="0" smtClean="0"/>
              <a:t>list </a:t>
            </a:r>
            <a:r>
              <a:rPr lang="en-US" dirty="0"/>
              <a:t>activities or events of a </a:t>
            </a:r>
            <a:r>
              <a:rPr lang="en-US" dirty="0" smtClean="0"/>
              <a:t>project</a:t>
            </a:r>
            <a:endParaRPr lang="en-US" dirty="0"/>
          </a:p>
          <a:p>
            <a:pPr lvl="1" hangingPunct="0"/>
            <a:r>
              <a:rPr lang="en-US" dirty="0" smtClean="0"/>
              <a:t>identify </a:t>
            </a:r>
            <a:r>
              <a:rPr lang="en-US" dirty="0"/>
              <a:t>predecessors of each event</a:t>
            </a:r>
          </a:p>
          <a:p>
            <a:pPr lvl="1" hangingPunct="0"/>
            <a:r>
              <a:rPr lang="en-US" dirty="0" smtClean="0"/>
              <a:t>develop </a:t>
            </a:r>
            <a:r>
              <a:rPr lang="en-US" dirty="0"/>
              <a:t>a network to describe </a:t>
            </a:r>
            <a:r>
              <a:rPr lang="en-US"/>
              <a:t>activity </a:t>
            </a:r>
            <a:r>
              <a:rPr lang="en-US" smtClean="0"/>
              <a:t>precedence, called </a:t>
            </a:r>
            <a:r>
              <a:rPr lang="en-US" dirty="0" smtClean="0"/>
              <a:t>an AOA </a:t>
            </a:r>
            <a:r>
              <a:rPr lang="en-US" dirty="0"/>
              <a:t>(Activity on Arc</a:t>
            </a:r>
            <a:r>
              <a:rPr lang="en-US"/>
              <a:t>) </a:t>
            </a:r>
            <a:r>
              <a:rPr lang="en-US" smtClean="0"/>
              <a:t>network</a:t>
            </a:r>
            <a:endParaRPr lang="en-US" dirty="0" smtClean="0"/>
          </a:p>
          <a:p>
            <a:pPr hangingPunct="0"/>
            <a:r>
              <a:rPr lang="en-US" sz="2000" dirty="0" smtClean="0"/>
              <a:t>Arc = activity</a:t>
            </a:r>
          </a:p>
          <a:p>
            <a:pPr hangingPunct="0"/>
            <a:r>
              <a:rPr lang="en-US" sz="2000" dirty="0"/>
              <a:t>Two nodes are connected by at most one </a:t>
            </a:r>
            <a:r>
              <a:rPr lang="en-US" sz="2000" dirty="0" smtClean="0"/>
              <a:t>activity</a:t>
            </a:r>
          </a:p>
          <a:p>
            <a:pPr hangingPunct="0"/>
            <a:r>
              <a:rPr lang="en-US" sz="2000" dirty="0" smtClean="0"/>
              <a:t>Start </a:t>
            </a:r>
            <a:r>
              <a:rPr lang="en-US" sz="2000" dirty="0"/>
              <a:t>node  </a:t>
            </a:r>
            <a:r>
              <a:rPr lang="en-US" sz="2000" dirty="0" smtClean="0"/>
              <a:t>(node 1):  </a:t>
            </a:r>
            <a:r>
              <a:rPr lang="en-US" sz="2000" dirty="0"/>
              <a:t>project ready to begin</a:t>
            </a:r>
          </a:p>
          <a:p>
            <a:pPr hangingPunct="0"/>
            <a:r>
              <a:rPr lang="en-US" sz="2000" dirty="0"/>
              <a:t>Node significance: all activities coming into it have been completed</a:t>
            </a:r>
          </a:p>
          <a:p>
            <a:r>
              <a:rPr lang="en-US" sz="2000" dirty="0"/>
              <a:t>Finish </a:t>
            </a:r>
            <a:r>
              <a:rPr lang="en-US" sz="2000" dirty="0" smtClean="0"/>
              <a:t>node: </a:t>
            </a:r>
            <a:r>
              <a:rPr lang="en-US" sz="2000" dirty="0"/>
              <a:t>all activities </a:t>
            </a:r>
            <a:r>
              <a:rPr lang="en-US" sz="2000" dirty="0" smtClean="0"/>
              <a:t>completed</a:t>
            </a:r>
            <a:endParaRPr lang="en-US" sz="2000" dirty="0"/>
          </a:p>
          <a:p>
            <a:pPr hangingPunct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211763"/>
          </a:xfrm>
        </p:spPr>
        <p:txBody>
          <a:bodyPr/>
          <a:lstStyle/>
          <a:p>
            <a:pPr algn="ctr"/>
            <a:r>
              <a:rPr lang="en-US" sz="3600" dirty="0" smtClean="0"/>
              <a:t>CPM Example</a:t>
            </a:r>
          </a:p>
          <a:p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/>
              <a:t>meal with roast, </a:t>
            </a:r>
            <a:r>
              <a:rPr lang="en-US" dirty="0" smtClean="0"/>
              <a:t> gravy</a:t>
            </a:r>
            <a:r>
              <a:rPr lang="en-US" dirty="0"/>
              <a:t>, salad with artichokes, </a:t>
            </a:r>
            <a:r>
              <a:rPr lang="en-US" dirty="0" smtClean="0"/>
              <a:t>French bread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cpmdinn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1219200"/>
            <a:ext cx="4762500" cy="5114925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600201"/>
          <a:ext cx="3276600" cy="4165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200"/>
                <a:gridCol w="1322137"/>
                <a:gridCol w="862263"/>
              </a:tblGrid>
              <a:tr h="58893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Activity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Preceded by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Time</a:t>
                      </a:r>
                      <a:endParaRPr lang="en-US" sz="1600" dirty="0"/>
                    </a:p>
                  </a:txBody>
                  <a:tcPr/>
                </a:tc>
              </a:tr>
              <a:tr h="3771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Shop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</a:tr>
              <a:tr h="3771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Roast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Shop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</a:tr>
              <a:tr h="6380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Marinate artichokes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Bread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Shop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</a:tr>
              <a:tr h="8369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Salad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Shop</a:t>
                      </a:r>
                    </a:p>
                    <a:p>
                      <a:r>
                        <a:rPr lang="en-US" sz="1600" dirty="0" smtClean="0"/>
                        <a:t>Marinate</a:t>
                      </a:r>
                    </a:p>
                    <a:p>
                      <a:r>
                        <a:rPr lang="en-US" sz="1600" dirty="0" smtClean="0"/>
                        <a:t>Bread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.5</a:t>
                      </a:r>
                      <a:endParaRPr lang="en-US" sz="1600" dirty="0"/>
                    </a:p>
                  </a:txBody>
                  <a:tcPr/>
                </a:tc>
              </a:tr>
              <a:tr h="58893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Gravy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Shop</a:t>
                      </a:r>
                    </a:p>
                    <a:p>
                      <a:r>
                        <a:rPr lang="en-US" sz="1600" dirty="0" smtClean="0"/>
                        <a:t>Roast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.5</a:t>
                      </a:r>
                      <a:endParaRPr lang="en-US" sz="1600" dirty="0"/>
                    </a:p>
                  </a:txBody>
                  <a:tcPr/>
                </a:tc>
              </a:tr>
              <a:tr h="3771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Set table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6364069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</a:t>
            </a:r>
            <a:r>
              <a:rPr lang="en-US" i="1" dirty="0"/>
              <a:t>dummy </a:t>
            </a:r>
            <a:r>
              <a:rPr lang="en-US" i="1"/>
              <a:t>activity</a:t>
            </a:r>
            <a:r>
              <a:rPr lang="en-US"/>
              <a:t> </a:t>
            </a:r>
            <a:r>
              <a:rPr lang="en-US" smtClean="0"/>
              <a:t>from 4 to 5 to </a:t>
            </a:r>
            <a:r>
              <a:rPr lang="en-US" dirty="0"/>
              <a:t>ensure 2 nodes are </a:t>
            </a:r>
            <a:r>
              <a:rPr lang="en-US" dirty="0" smtClean="0"/>
              <a:t>connected </a:t>
            </a:r>
            <a:r>
              <a:rPr lang="en-US" dirty="0"/>
              <a:t>by at most </a:t>
            </a:r>
            <a:r>
              <a:rPr lang="en-US"/>
              <a:t>1 </a:t>
            </a:r>
            <a:r>
              <a:rPr lang="en-US" smtClean="0"/>
              <a:t>arc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pmdinn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9364" y="2209800"/>
            <a:ext cx="3618436" cy="3886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10200" y="2209800"/>
            <a:ext cx="12192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/>
              <a:t>Early event  time:  </a:t>
            </a:r>
            <a:r>
              <a:rPr lang="en-US" sz="2000" dirty="0"/>
              <a:t>(also called earliest time) the time </a:t>
            </a:r>
            <a:r>
              <a:rPr lang="en-US" sz="2000" dirty="0" smtClean="0"/>
              <a:t>an </a:t>
            </a:r>
            <a:r>
              <a:rPr lang="en-US" sz="2000" dirty="0"/>
              <a:t>event will </a:t>
            </a:r>
            <a:r>
              <a:rPr lang="en-US" sz="2000"/>
              <a:t>occur </a:t>
            </a:r>
            <a:r>
              <a:rPr lang="en-US" sz="2000" smtClean="0"/>
              <a:t>if</a:t>
            </a:r>
          </a:p>
          <a:p>
            <a:pPr hangingPunct="0"/>
            <a:r>
              <a:rPr lang="en-US" sz="2000" smtClean="0"/>
              <a:t>preceding </a:t>
            </a:r>
            <a:r>
              <a:rPr lang="en-US" sz="2000" dirty="0"/>
              <a:t>events are started as early </a:t>
            </a:r>
            <a:r>
              <a:rPr lang="en-US" sz="2000"/>
              <a:t>as </a:t>
            </a:r>
            <a:r>
              <a:rPr lang="en-US" sz="2000" smtClean="0"/>
              <a:t>possible</a:t>
            </a:r>
            <a:endParaRPr lang="en-US" sz="2000" dirty="0"/>
          </a:p>
          <a:p>
            <a:pPr hangingPunct="0"/>
            <a:r>
              <a:rPr lang="en-US" sz="2000" dirty="0" smtClean="0"/>
              <a:t>The </a:t>
            </a:r>
            <a:r>
              <a:rPr lang="en-US" sz="2000" dirty="0"/>
              <a:t>event corresponds to </a:t>
            </a:r>
            <a:r>
              <a:rPr lang="en-US" sz="2000"/>
              <a:t>a </a:t>
            </a:r>
            <a:r>
              <a:rPr lang="en-US" sz="2000" smtClean="0"/>
              <a:t>node: all </a:t>
            </a:r>
            <a:r>
              <a:rPr lang="en-US" sz="2000" dirty="0"/>
              <a:t>activities leading in </a:t>
            </a:r>
            <a:r>
              <a:rPr lang="en-US" sz="2000"/>
              <a:t>are </a:t>
            </a:r>
            <a:r>
              <a:rPr lang="en-US" sz="2000" smtClean="0"/>
              <a:t>done</a:t>
            </a:r>
            <a:endParaRPr lang="en-US" sz="2000" dirty="0"/>
          </a:p>
          <a:p>
            <a:pPr hangingPunct="0"/>
            <a:r>
              <a:rPr lang="en-US" sz="2000" dirty="0"/>
              <a:t>Can do this from the graph:</a:t>
            </a:r>
          </a:p>
          <a:p>
            <a:pPr hangingPunct="0"/>
            <a:r>
              <a:rPr lang="en-US" sz="2000" u="sng" dirty="0"/>
              <a:t>Node	</a:t>
            </a:r>
            <a:r>
              <a:rPr lang="en-US" sz="2000" u="sng" dirty="0" smtClean="0"/>
              <a:t>Events</a:t>
            </a:r>
            <a:r>
              <a:rPr lang="en-US" sz="2000" u="sng" dirty="0"/>
              <a:t>	 </a:t>
            </a:r>
            <a:r>
              <a:rPr lang="en-US" sz="2000" u="sng" dirty="0" smtClean="0"/>
              <a:t>   EET</a:t>
            </a:r>
            <a:endParaRPr lang="en-US" sz="2000" dirty="0"/>
          </a:p>
          <a:p>
            <a:pPr hangingPunct="0"/>
            <a:r>
              <a:rPr lang="en-US" sz="2000" dirty="0" smtClean="0"/>
              <a:t>  2</a:t>
            </a:r>
            <a:r>
              <a:rPr lang="en-US" sz="2000" dirty="0"/>
              <a:t>		Shop	</a:t>
            </a:r>
            <a:r>
              <a:rPr lang="en-US" sz="2000" dirty="0" smtClean="0"/>
              <a:t>     1</a:t>
            </a:r>
            <a:endParaRPr lang="en-US" sz="2000" dirty="0"/>
          </a:p>
          <a:p>
            <a:pPr hangingPunct="0"/>
            <a:r>
              <a:rPr lang="en-US" sz="2000" dirty="0" smtClean="0"/>
              <a:t>  3</a:t>
            </a:r>
            <a:r>
              <a:rPr lang="en-US" sz="2000" dirty="0"/>
              <a:t>		Roast	</a:t>
            </a:r>
            <a:r>
              <a:rPr lang="en-US" sz="2000" dirty="0" smtClean="0"/>
              <a:t>     1+2=3  </a:t>
            </a:r>
            <a:endParaRPr lang="en-US" sz="2000" dirty="0"/>
          </a:p>
          <a:p>
            <a:pPr hangingPunct="0"/>
            <a:r>
              <a:rPr lang="en-US" sz="2000" dirty="0" smtClean="0"/>
              <a:t>  4</a:t>
            </a:r>
            <a:r>
              <a:rPr lang="en-US" sz="2000" dirty="0"/>
              <a:t>		</a:t>
            </a:r>
            <a:r>
              <a:rPr lang="en-US" sz="2000" dirty="0" smtClean="0"/>
              <a:t>Marinate    1+2=3</a:t>
            </a:r>
            <a:endParaRPr lang="en-US" sz="2000" dirty="0"/>
          </a:p>
          <a:p>
            <a:pPr hangingPunct="0"/>
            <a:r>
              <a:rPr lang="en-US" sz="2000" dirty="0" smtClean="0"/>
              <a:t>  5</a:t>
            </a:r>
            <a:r>
              <a:rPr lang="en-US" sz="2000" dirty="0"/>
              <a:t>		Bread	</a:t>
            </a:r>
            <a:r>
              <a:rPr lang="en-US" sz="2000" dirty="0" smtClean="0"/>
              <a:t>     1+4=5</a:t>
            </a:r>
            <a:endParaRPr lang="en-US" sz="2000" dirty="0"/>
          </a:p>
          <a:p>
            <a:pPr hangingPunct="0"/>
            <a:r>
              <a:rPr lang="en-US" sz="2000" dirty="0" smtClean="0"/>
              <a:t>  6</a:t>
            </a:r>
            <a:r>
              <a:rPr lang="en-US" sz="2000" dirty="0"/>
              <a:t>		G, S, T	     </a:t>
            </a:r>
            <a:r>
              <a:rPr lang="en-US" sz="2000" dirty="0" smtClean="0"/>
              <a:t>max </a:t>
            </a:r>
            <a:r>
              <a:rPr lang="en-US" sz="2000" dirty="0"/>
              <a:t>{3+1/2, 5+.5, 1+1} = 5.5</a:t>
            </a:r>
          </a:p>
          <a:p>
            <a:pPr hangingPunct="0"/>
            <a:r>
              <a:rPr lang="en-US" sz="2000" dirty="0"/>
              <a:t> </a:t>
            </a:r>
          </a:p>
          <a:p>
            <a:pPr hangingPunct="0"/>
            <a:r>
              <a:rPr lang="en-US" sz="2000" dirty="0" smtClean="0"/>
              <a:t>Can also do </a:t>
            </a:r>
            <a:r>
              <a:rPr lang="en-US" sz="2000" dirty="0"/>
              <a:t>this from the table </a:t>
            </a:r>
            <a:r>
              <a:rPr lang="en-US" sz="2000" dirty="0" smtClean="0"/>
              <a:t>=</a:t>
            </a:r>
          </a:p>
          <a:p>
            <a:pPr hangingPunct="0"/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/>
              <a:t>max {EET for preceder + time for preceder})</a:t>
            </a:r>
          </a:p>
          <a:p>
            <a:pPr hangingPunct="0"/>
            <a:r>
              <a:rPr lang="en-US" sz="2000" dirty="0"/>
              <a:t>Better for large problems or computer </a:t>
            </a:r>
            <a:r>
              <a:rPr lang="en-US" sz="2000" dirty="0" smtClean="0"/>
              <a:t>solution</a:t>
            </a:r>
            <a:endParaRPr lang="en-US" sz="2000" dirty="0"/>
          </a:p>
          <a:p>
            <a:pPr hangingPunct="0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Early Event Times </a:t>
            </a:r>
            <a:endParaRPr lang="en-US"/>
          </a:p>
        </p:txBody>
      </p:sp>
      <p:pic>
        <p:nvPicPr>
          <p:cNvPr id="4" name="Content Placeholder 3" descr="cpmdinne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2091" y="1143000"/>
            <a:ext cx="4639817" cy="49831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00600" y="144780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(0)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815050" y="229766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(1)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196050" y="365760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(5)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681450" y="366926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(3)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00650" y="381000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(3)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495800" y="5726668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(5.5)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/>
              <a:t>Late event time:  </a:t>
            </a:r>
            <a:r>
              <a:rPr lang="en-US" sz="2000" dirty="0"/>
              <a:t>the last time at which an event can occur without delaying completion beyond the earliest time. </a:t>
            </a:r>
            <a:endParaRPr lang="en-US" sz="2000" dirty="0" smtClean="0"/>
          </a:p>
          <a:p>
            <a:pPr hangingPunct="0"/>
            <a:r>
              <a:rPr lang="en-US" sz="2000" dirty="0" smtClean="0"/>
              <a:t>Start </a:t>
            </a:r>
            <a:r>
              <a:rPr lang="en-US" sz="2000" dirty="0"/>
              <a:t>at finish and work backwards:  </a:t>
            </a:r>
          </a:p>
          <a:p>
            <a:pPr hangingPunct="0"/>
            <a:r>
              <a:rPr lang="en-US" sz="2000" dirty="0"/>
              <a:t> </a:t>
            </a:r>
          </a:p>
          <a:p>
            <a:pPr hangingPunct="0"/>
            <a:r>
              <a:rPr lang="en-US" sz="2000" dirty="0"/>
              <a:t>Find the LET of each successor, subtract the duration of the activity</a:t>
            </a:r>
          </a:p>
          <a:p>
            <a:pPr hangingPunct="0"/>
            <a:r>
              <a:rPr lang="en-US" sz="2000" dirty="0"/>
              <a:t>LET(6) = 5.5</a:t>
            </a:r>
          </a:p>
          <a:p>
            <a:pPr hangingPunct="0"/>
            <a:r>
              <a:rPr lang="en-US" sz="2000" dirty="0"/>
              <a:t>LET(5) =  5.5-1/2 = 5</a:t>
            </a:r>
          </a:p>
          <a:p>
            <a:pPr hangingPunct="0"/>
            <a:r>
              <a:rPr lang="en-US" sz="2000" dirty="0"/>
              <a:t>LET(4) = 5.</a:t>
            </a:r>
          </a:p>
          <a:p>
            <a:pPr hangingPunct="0"/>
            <a:r>
              <a:rPr lang="en-US" sz="2000" dirty="0"/>
              <a:t>LET(3)= 5.5-.5= 5</a:t>
            </a:r>
          </a:p>
          <a:p>
            <a:pPr hangingPunct="0"/>
            <a:r>
              <a:rPr lang="en-US" sz="2000" dirty="0"/>
              <a:t>LET(2)= min LET(3)-3= 2, LET(4)-2=3, LET(5)-4=1, LET(6)-1/5= 5} = 1</a:t>
            </a:r>
          </a:p>
          <a:p>
            <a:pPr hangingPunct="0"/>
            <a:r>
              <a:rPr lang="en-US" sz="2000" dirty="0"/>
              <a:t>LET(1) = LET(2) - 1 = 0 </a:t>
            </a:r>
          </a:p>
          <a:p>
            <a:pPr hangingPunct="0"/>
            <a:r>
              <a:rPr lang="en-US" sz="2000" dirty="0"/>
              <a:t> </a:t>
            </a:r>
            <a:r>
              <a:rPr lang="en-US" sz="2000" dirty="0" smtClean="0">
                <a:hlinkClick r:id="rId2"/>
              </a:rPr>
              <a:t>table</a:t>
            </a:r>
            <a:endParaRPr lang="en-US" sz="2000" dirty="0"/>
          </a:p>
          <a:p>
            <a:pPr hangingPunct="0"/>
            <a:r>
              <a:rPr lang="en-US" sz="2000" u="sng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Late Event Times </a:t>
            </a:r>
            <a:endParaRPr lang="en-US"/>
          </a:p>
        </p:txBody>
      </p:sp>
      <p:pic>
        <p:nvPicPr>
          <p:cNvPr id="4" name="Content Placeholder 3" descr="cpmdinne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2091" y="1143000"/>
            <a:ext cx="4639817" cy="49831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00600" y="1447800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(0, 0)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815050" y="22976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(1, 1)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196050" y="3657600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(5, 5)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681450" y="36692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(3, 5)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00650" y="3810000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(3, 5)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495800" y="5726668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(5.5, 5.5)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Total Float (of an activity)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mtClean="0"/>
              <a:t>The amount </a:t>
            </a:r>
            <a:r>
              <a:rPr lang="en-US" dirty="0"/>
              <a:t>by which starting time can be delayed without delaying completion of the project.</a:t>
            </a:r>
          </a:p>
          <a:p>
            <a:pPr hangingPunct="0"/>
            <a:r>
              <a:rPr lang="en-US" dirty="0"/>
              <a:t>TF(i,j) = LT(j) -ET(i) - t</a:t>
            </a:r>
            <a:r>
              <a:rPr lang="en-US" baseline="-25000" dirty="0"/>
              <a:t>ij </a:t>
            </a:r>
            <a:r>
              <a:rPr lang="en-US" dirty="0"/>
              <a:t>  </a:t>
            </a:r>
          </a:p>
          <a:p>
            <a:pPr hangingPunct="0"/>
            <a:r>
              <a:rPr lang="en-US" dirty="0"/>
              <a:t> </a:t>
            </a:r>
          </a:p>
          <a:p>
            <a:pPr lvl="1" hangingPunct="0">
              <a:buNone/>
            </a:pPr>
            <a:r>
              <a:rPr lang="en-US" sz="1800" dirty="0"/>
              <a:t>Shop: 	 </a:t>
            </a:r>
            <a:r>
              <a:rPr lang="en-US" sz="1800" dirty="0" smtClean="0"/>
              <a:t>   TF(1</a:t>
            </a:r>
            <a:r>
              <a:rPr lang="en-US" sz="1800" dirty="0"/>
              <a:t>, 2) = LT(2) -ET(1) - t</a:t>
            </a:r>
            <a:r>
              <a:rPr lang="en-US" sz="1800" baseline="-25000" dirty="0"/>
              <a:t>ij </a:t>
            </a:r>
            <a:r>
              <a:rPr lang="en-US" sz="1800" dirty="0"/>
              <a:t>  = 1 - 0 - 1 = 0</a:t>
            </a:r>
          </a:p>
          <a:p>
            <a:pPr lvl="1" hangingPunct="0">
              <a:buNone/>
            </a:pPr>
            <a:r>
              <a:rPr lang="en-US" sz="1800" dirty="0"/>
              <a:t>Roast: 	</a:t>
            </a:r>
            <a:r>
              <a:rPr lang="en-US" sz="1800" dirty="0" smtClean="0"/>
              <a:t>    TF(2</a:t>
            </a:r>
            <a:r>
              <a:rPr lang="en-US" sz="1800" dirty="0"/>
              <a:t>, 3) = LT(3) - ET(2) - t</a:t>
            </a:r>
            <a:r>
              <a:rPr lang="en-US" sz="1800" baseline="-25000" dirty="0"/>
              <a:t>ij </a:t>
            </a:r>
            <a:r>
              <a:rPr lang="en-US" sz="1800" dirty="0"/>
              <a:t>  = 5 - 1 - 2 = 2		</a:t>
            </a:r>
          </a:p>
          <a:p>
            <a:pPr lvl="1" hangingPunct="0">
              <a:buNone/>
            </a:pPr>
            <a:r>
              <a:rPr lang="en-US" sz="1800" dirty="0"/>
              <a:t>Marinate: </a:t>
            </a:r>
            <a:r>
              <a:rPr lang="en-US" sz="1800" dirty="0" smtClean="0"/>
              <a:t> </a:t>
            </a:r>
            <a:r>
              <a:rPr lang="en-US" sz="1800" dirty="0"/>
              <a:t>TF(2, 4) = LT(4) - ET(2) - t</a:t>
            </a:r>
            <a:r>
              <a:rPr lang="en-US" sz="1800" baseline="-25000" dirty="0"/>
              <a:t>ij </a:t>
            </a:r>
            <a:r>
              <a:rPr lang="en-US" sz="1800" dirty="0"/>
              <a:t>  = 5 - 1 - 2 = 2</a:t>
            </a:r>
          </a:p>
          <a:p>
            <a:pPr lvl="1" hangingPunct="0">
              <a:buNone/>
            </a:pPr>
            <a:r>
              <a:rPr lang="en-US" sz="1800" dirty="0"/>
              <a:t>Bread:	</a:t>
            </a:r>
            <a:r>
              <a:rPr lang="en-US" sz="1800" dirty="0" smtClean="0"/>
              <a:t>    TF(2</a:t>
            </a:r>
            <a:r>
              <a:rPr lang="en-US" sz="1800" dirty="0"/>
              <a:t>, 5) = LT(5) - ET(2) - t</a:t>
            </a:r>
            <a:r>
              <a:rPr lang="en-US" sz="1800" baseline="-25000" dirty="0"/>
              <a:t>ij </a:t>
            </a:r>
            <a:r>
              <a:rPr lang="en-US" sz="1800" dirty="0"/>
              <a:t>  = 5 - 1 - 4 = 0</a:t>
            </a:r>
          </a:p>
          <a:p>
            <a:pPr lvl="1" hangingPunct="0">
              <a:buNone/>
            </a:pPr>
            <a:r>
              <a:rPr lang="fr-FR" sz="1800" dirty="0"/>
              <a:t>Salad	</a:t>
            </a:r>
            <a:r>
              <a:rPr lang="fr-FR" sz="1800" dirty="0" smtClean="0"/>
              <a:t>    TF(5</a:t>
            </a:r>
            <a:r>
              <a:rPr lang="fr-FR" sz="1800" dirty="0"/>
              <a:t>, 6) = LT(6) - ET(5) - t</a:t>
            </a:r>
            <a:r>
              <a:rPr lang="fr-FR" sz="1800" baseline="-25000" dirty="0"/>
              <a:t>ij </a:t>
            </a:r>
            <a:r>
              <a:rPr lang="fr-FR" sz="1800" dirty="0"/>
              <a:t>  = 5.5 - 5 - .5 = 0</a:t>
            </a:r>
            <a:endParaRPr lang="en-US" sz="1800" dirty="0"/>
          </a:p>
          <a:p>
            <a:pPr lvl="1" hangingPunct="0">
              <a:buNone/>
            </a:pPr>
            <a:r>
              <a:rPr lang="fr-FR" sz="1800" dirty="0"/>
              <a:t>Gravy	</a:t>
            </a:r>
            <a:r>
              <a:rPr lang="fr-FR" sz="1800" dirty="0" smtClean="0"/>
              <a:t>    TF(3</a:t>
            </a:r>
            <a:r>
              <a:rPr lang="fr-FR" sz="1800" dirty="0"/>
              <a:t>, 6) = LT(6) - ET(3) - t</a:t>
            </a:r>
            <a:r>
              <a:rPr lang="fr-FR" sz="1800" baseline="-25000" dirty="0"/>
              <a:t>ij </a:t>
            </a:r>
            <a:r>
              <a:rPr lang="fr-FR" sz="1800" dirty="0"/>
              <a:t>  = 5.5 - 3 - .5 = 2</a:t>
            </a:r>
            <a:endParaRPr lang="en-US" sz="1800" dirty="0"/>
          </a:p>
          <a:p>
            <a:pPr lvl="1" hangingPunct="0">
              <a:buNone/>
            </a:pPr>
            <a:r>
              <a:rPr lang="en-US" sz="1800" dirty="0"/>
              <a:t>Set </a:t>
            </a:r>
            <a:r>
              <a:rPr lang="en-US" sz="1800" dirty="0" smtClean="0"/>
              <a:t>table:   TF(2</a:t>
            </a:r>
            <a:r>
              <a:rPr lang="en-US" sz="1800" dirty="0"/>
              <a:t>, 6) = LT(6) - ET(2) - t</a:t>
            </a:r>
            <a:r>
              <a:rPr lang="en-US" sz="1800" baseline="-25000" dirty="0"/>
              <a:t>ij </a:t>
            </a:r>
            <a:r>
              <a:rPr lang="en-US" sz="1800" dirty="0"/>
              <a:t>  = 5.5 - 1 - 1 = </a:t>
            </a:r>
            <a:r>
              <a:rPr lang="en-US" sz="1800" dirty="0" smtClean="0"/>
              <a:t>3.5</a:t>
            </a:r>
          </a:p>
          <a:p>
            <a:pPr lvl="1" hangingPunct="0">
              <a:buNone/>
            </a:pPr>
            <a:endParaRPr lang="en-US" sz="1800" dirty="0" smtClean="0"/>
          </a:p>
          <a:p>
            <a:r>
              <a:rPr lang="en-US" u="sng" dirty="0"/>
              <a:t>Critical path</a:t>
            </a:r>
            <a:r>
              <a:rPr lang="en-US" dirty="0"/>
              <a:t>; events with total float 0: 1-&gt;2-&gt;5-&gt;6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Free Float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u="sng" dirty="0"/>
              <a:t>Free float</a:t>
            </a:r>
            <a:r>
              <a:rPr lang="en-US" dirty="0"/>
              <a:t> (of an activity): amount by which starting time can be delayed without delaying any other activity beyond its earliest possible starting time. </a:t>
            </a:r>
          </a:p>
          <a:p>
            <a:pPr hangingPunct="0"/>
            <a:r>
              <a:rPr lang="en-US" dirty="0"/>
              <a:t>FF(i,j) = ET(j) -ET(i) - t</a:t>
            </a:r>
            <a:r>
              <a:rPr lang="en-US" baseline="-25000" dirty="0"/>
              <a:t>ij </a:t>
            </a:r>
            <a:r>
              <a:rPr lang="en-US" dirty="0"/>
              <a:t>  </a:t>
            </a:r>
          </a:p>
          <a:p>
            <a:pPr hangingPunct="0"/>
            <a:r>
              <a:rPr lang="en-US" dirty="0"/>
              <a:t> </a:t>
            </a:r>
          </a:p>
          <a:p>
            <a:pPr lvl="1" hangingPunct="0">
              <a:buNone/>
            </a:pPr>
            <a:r>
              <a:rPr lang="fr-FR" dirty="0"/>
              <a:t>FF(shop) = ET(2) -ET(1) - t</a:t>
            </a:r>
            <a:r>
              <a:rPr lang="fr-FR" baseline="-25000" dirty="0"/>
              <a:t>ij </a:t>
            </a:r>
            <a:r>
              <a:rPr lang="fr-FR" dirty="0"/>
              <a:t>  = 1 - 0 - 1=0</a:t>
            </a:r>
            <a:endParaRPr lang="en-US" dirty="0"/>
          </a:p>
          <a:p>
            <a:pPr lvl="1" hangingPunct="0">
              <a:buNone/>
            </a:pPr>
            <a:r>
              <a:rPr lang="fr-FR" dirty="0"/>
              <a:t>FF(roast) = ET(3) -ET(2) - t</a:t>
            </a:r>
            <a:r>
              <a:rPr lang="fr-FR" baseline="-25000" dirty="0"/>
              <a:t>ij </a:t>
            </a:r>
            <a:r>
              <a:rPr lang="fr-FR" dirty="0"/>
              <a:t>  =  3 - 1 - 2 = 0</a:t>
            </a:r>
            <a:endParaRPr lang="en-US" dirty="0"/>
          </a:p>
          <a:p>
            <a:pPr lvl="1" hangingPunct="0">
              <a:buNone/>
            </a:pPr>
            <a:r>
              <a:rPr lang="fr-FR" dirty="0"/>
              <a:t>FF(marinate) = ET(4) -ET(2) - t</a:t>
            </a:r>
            <a:r>
              <a:rPr lang="fr-FR" baseline="-25000" dirty="0"/>
              <a:t>ij </a:t>
            </a:r>
            <a:r>
              <a:rPr lang="fr-FR" dirty="0"/>
              <a:t>  =3-1-2=0</a:t>
            </a:r>
            <a:endParaRPr lang="en-US" dirty="0"/>
          </a:p>
          <a:p>
            <a:pPr lvl="1" hangingPunct="0">
              <a:buNone/>
            </a:pPr>
            <a:r>
              <a:rPr lang="fr-FR" dirty="0"/>
              <a:t>FF(</a:t>
            </a:r>
            <a:r>
              <a:rPr lang="fr-FR" dirty="0" err="1"/>
              <a:t>bread</a:t>
            </a:r>
            <a:r>
              <a:rPr lang="fr-FR"/>
              <a:t>) = ET(5) -ET(2) - t</a:t>
            </a:r>
            <a:r>
              <a:rPr lang="fr-FR" baseline="-25000"/>
              <a:t>ij </a:t>
            </a:r>
            <a:r>
              <a:rPr lang="fr-FR"/>
              <a:t>  = 5 -1 -4 = 0</a:t>
            </a:r>
            <a:endParaRPr lang="en-US"/>
          </a:p>
          <a:p>
            <a:pPr lvl="1" hangingPunct="0">
              <a:buNone/>
            </a:pPr>
            <a:r>
              <a:rPr lang="fr-FR"/>
              <a:t>FF(salad) = ET(6) -ET(5) - t</a:t>
            </a:r>
            <a:r>
              <a:rPr lang="fr-FR" baseline="-25000"/>
              <a:t>ij </a:t>
            </a:r>
            <a:r>
              <a:rPr lang="fr-FR"/>
              <a:t>  = 5.5 -5 -.5 = 0</a:t>
            </a:r>
            <a:endParaRPr lang="en-US"/>
          </a:p>
          <a:p>
            <a:pPr lvl="1" hangingPunct="0">
              <a:buNone/>
            </a:pPr>
            <a:r>
              <a:rPr lang="fr-FR"/>
              <a:t>FF(gravy) = ET(6) -ET(4) - t</a:t>
            </a:r>
            <a:r>
              <a:rPr lang="fr-FR" baseline="-25000"/>
              <a:t>ij </a:t>
            </a:r>
            <a:r>
              <a:rPr lang="fr-FR"/>
              <a:t>  = 5.5 - 3 - .5 = 2</a:t>
            </a:r>
            <a:endParaRPr lang="en-US"/>
          </a:p>
          <a:p>
            <a:pPr lvl="1" hangingPunct="0">
              <a:buNone/>
            </a:pPr>
            <a:r>
              <a:rPr lang="fr-FR"/>
              <a:t>FF(table) = ET(6) -ET(1) - t</a:t>
            </a:r>
            <a:r>
              <a:rPr lang="fr-FR" baseline="-25000"/>
              <a:t>ij </a:t>
            </a:r>
            <a:r>
              <a:rPr lang="fr-FR"/>
              <a:t>  = 5.5 - 1 - 1 = 3.5</a:t>
            </a:r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Graph or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en-US" dirty="0" smtClean="0"/>
              <a:t>G </a:t>
            </a:r>
            <a:r>
              <a:rPr lang="en-US" dirty="0"/>
              <a:t>= {V, A</a:t>
            </a:r>
            <a:r>
              <a:rPr lang="en-US" dirty="0" smtClean="0"/>
              <a:t>} </a:t>
            </a:r>
            <a:endParaRPr lang="en-US" dirty="0"/>
          </a:p>
          <a:p>
            <a:pPr lvl="1" hangingPunct="0"/>
            <a:r>
              <a:rPr lang="en-US" dirty="0" smtClean="0"/>
              <a:t>a </a:t>
            </a:r>
            <a:r>
              <a:rPr lang="en-US" dirty="0"/>
              <a:t>set of  </a:t>
            </a:r>
            <a:r>
              <a:rPr lang="en-US" b="1" dirty="0"/>
              <a:t>nodes</a:t>
            </a:r>
            <a:r>
              <a:rPr lang="en-US" dirty="0"/>
              <a:t> (vertices = V) and </a:t>
            </a:r>
            <a:r>
              <a:rPr lang="en-US" b="1" dirty="0"/>
              <a:t> </a:t>
            </a:r>
            <a:endParaRPr lang="en-US" dirty="0"/>
          </a:p>
          <a:p>
            <a:pPr lvl="1" hangingPunct="0"/>
            <a:r>
              <a:rPr lang="en-US" dirty="0" smtClean="0"/>
              <a:t>arcs </a:t>
            </a:r>
            <a:r>
              <a:rPr lang="en-US" dirty="0"/>
              <a:t>(A) connecting </a:t>
            </a:r>
            <a:r>
              <a:rPr lang="en-US" dirty="0" smtClean="0"/>
              <a:t>them</a:t>
            </a:r>
          </a:p>
          <a:p>
            <a:pPr lvl="1" hangingPunct="0"/>
            <a:r>
              <a:rPr lang="en-US" dirty="0" smtClean="0"/>
              <a:t>arcs can be directed or undirected</a:t>
            </a:r>
          </a:p>
          <a:p>
            <a:pPr lvl="1" hangingPunct="0"/>
            <a:r>
              <a:rPr lang="en-US" dirty="0" smtClean="0"/>
              <a:t>arcs can be weighted</a:t>
            </a:r>
            <a:endParaRPr lang="en-US" dirty="0"/>
          </a:p>
          <a:p>
            <a:r>
              <a:rPr lang="en-US" dirty="0" smtClean="0"/>
              <a:t>Chain between two nodes: </a:t>
            </a:r>
          </a:p>
          <a:p>
            <a:pPr lvl="1"/>
            <a:r>
              <a:rPr lang="en-US" dirty="0" smtClean="0"/>
              <a:t>a sequence of arcs such that every arc has exactly one vertex in common with the previous arc</a:t>
            </a:r>
          </a:p>
          <a:p>
            <a:pPr lvl="1"/>
            <a:r>
              <a:rPr lang="en-US" dirty="0" smtClean="0"/>
              <a:t>(1,2)-(2,3)-(4,3)</a:t>
            </a:r>
          </a:p>
          <a:p>
            <a:r>
              <a:rPr lang="en-US" dirty="0" smtClean="0"/>
              <a:t>Path between two nodes:</a:t>
            </a:r>
          </a:p>
          <a:p>
            <a:pPr lvl="1"/>
            <a:r>
              <a:rPr lang="en-US" dirty="0" smtClean="0"/>
              <a:t>a chain in which the terminal node of each arc                                          is identical to the initial node of next arc</a:t>
            </a:r>
          </a:p>
          <a:p>
            <a:pPr lvl="1">
              <a:buNone/>
            </a:pPr>
            <a:r>
              <a:rPr lang="en-US" dirty="0" smtClean="0"/>
              <a:t>     (1,2)-(2,3)-(3,4) </a:t>
            </a:r>
            <a:endParaRPr lang="en-US" dirty="0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248400" y="4343400"/>
            <a:ext cx="2362200" cy="2286000"/>
            <a:chOff x="768" y="1296"/>
            <a:chExt cx="2736" cy="2400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768" y="3312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2880" y="3312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1152" y="3504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768" y="1296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9" name="Oval 9"/>
            <p:cNvSpPr>
              <a:spLocks noChangeArrowheads="1"/>
            </p:cNvSpPr>
            <p:nvPr/>
          </p:nvSpPr>
          <p:spPr bwMode="auto">
            <a:xfrm>
              <a:off x="2880" y="1296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1152" y="1488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960" y="1680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3072" y="1680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auto">
            <a:xfrm>
              <a:off x="3216" y="1584"/>
              <a:ext cx="288" cy="1776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336" y="816"/>
                </a:cxn>
                <a:cxn ang="0">
                  <a:pos x="0" y="1824"/>
                </a:cxn>
              </a:cxnLst>
              <a:rect l="0" t="0" r="r" b="b"/>
              <a:pathLst>
                <a:path w="344" h="1824">
                  <a:moveTo>
                    <a:pt x="48" y="0"/>
                  </a:moveTo>
                  <a:cubicBezTo>
                    <a:pt x="196" y="256"/>
                    <a:pt x="344" y="512"/>
                    <a:pt x="336" y="816"/>
                  </a:cubicBezTo>
                  <a:cubicBezTo>
                    <a:pt x="328" y="1120"/>
                    <a:pt x="56" y="1656"/>
                    <a:pt x="0" y="182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5" hangingPunct="0">
              <a:buNone/>
            </a:pPr>
            <a:r>
              <a:rPr lang="en-US" u="sng" smtClean="0"/>
              <a:t>Activity</a:t>
            </a:r>
            <a:r>
              <a:rPr lang="en-US" u="sng" dirty="0"/>
              <a:t>	TF	FF</a:t>
            </a:r>
            <a:endParaRPr lang="en-US" dirty="0"/>
          </a:p>
          <a:p>
            <a:pPr lvl="5" hangingPunct="0">
              <a:buNone/>
            </a:pPr>
            <a:r>
              <a:rPr lang="en-US" dirty="0"/>
              <a:t>Shop: 	0	0</a:t>
            </a:r>
          </a:p>
          <a:p>
            <a:pPr lvl="5" hangingPunct="0">
              <a:buNone/>
            </a:pPr>
            <a:r>
              <a:rPr lang="en-US" dirty="0"/>
              <a:t>Roast: 	2	0*</a:t>
            </a:r>
          </a:p>
          <a:p>
            <a:pPr lvl="5" hangingPunct="0">
              <a:buNone/>
            </a:pPr>
            <a:r>
              <a:rPr lang="en-US" dirty="0"/>
              <a:t>Marinate:     </a:t>
            </a:r>
            <a:r>
              <a:rPr lang="en-US" dirty="0" smtClean="0"/>
              <a:t>  2</a:t>
            </a:r>
            <a:r>
              <a:rPr lang="en-US" dirty="0"/>
              <a:t>	0**		</a:t>
            </a:r>
          </a:p>
          <a:p>
            <a:pPr lvl="5" hangingPunct="0">
              <a:buNone/>
            </a:pPr>
            <a:r>
              <a:rPr lang="en-US" dirty="0"/>
              <a:t>Bread:	0	0</a:t>
            </a:r>
          </a:p>
          <a:p>
            <a:pPr lvl="5" hangingPunct="0">
              <a:buNone/>
            </a:pPr>
            <a:r>
              <a:rPr lang="en-US" dirty="0"/>
              <a:t>Salad	</a:t>
            </a:r>
            <a:r>
              <a:rPr lang="en-US" dirty="0" smtClean="0"/>
              <a:t>0</a:t>
            </a:r>
            <a:r>
              <a:rPr lang="en-US" dirty="0"/>
              <a:t>	0</a:t>
            </a:r>
          </a:p>
          <a:p>
            <a:pPr lvl="5" hangingPunct="0">
              <a:buNone/>
            </a:pPr>
            <a:r>
              <a:rPr lang="en-US" dirty="0"/>
              <a:t>Gravy	</a:t>
            </a:r>
            <a:r>
              <a:rPr lang="en-US" dirty="0" smtClean="0"/>
              <a:t> 2</a:t>
            </a:r>
            <a:r>
              <a:rPr lang="en-US" dirty="0"/>
              <a:t>	2</a:t>
            </a:r>
          </a:p>
          <a:p>
            <a:pPr lvl="5" hangingPunct="0">
              <a:buNone/>
            </a:pPr>
            <a:r>
              <a:rPr lang="en-US" dirty="0"/>
              <a:t>Set </a:t>
            </a:r>
            <a:r>
              <a:rPr lang="en-US" dirty="0" smtClean="0"/>
              <a:t>table:     3.5</a:t>
            </a:r>
            <a:r>
              <a:rPr lang="en-US" dirty="0"/>
              <a:t>	3.5</a:t>
            </a:r>
          </a:p>
          <a:p>
            <a:pPr hangingPunct="0"/>
            <a:r>
              <a:rPr lang="en-US" dirty="0"/>
              <a:t> </a:t>
            </a:r>
          </a:p>
          <a:p>
            <a:pPr hangingPunct="0"/>
            <a:r>
              <a:rPr lang="en-US" sz="2000" dirty="0"/>
              <a:t>*delay 2 hours without delaying project, but any delay puts off the start of gravy</a:t>
            </a:r>
          </a:p>
          <a:p>
            <a:r>
              <a:rPr lang="en-US" sz="2000" dirty="0"/>
              <a:t>** funny because </a:t>
            </a:r>
            <a:r>
              <a:rPr lang="en-US" sz="2000" dirty="0" smtClean="0"/>
              <a:t>the </a:t>
            </a:r>
            <a:r>
              <a:rPr lang="en-US" sz="2000" dirty="0"/>
              <a:t>FF delay is of the dummy activity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an LP for CPM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3124200" cy="4983163"/>
          </a:xfrm>
        </p:spPr>
        <p:txBody>
          <a:bodyPr/>
          <a:lstStyle/>
          <a:p>
            <a:pPr hangingPunct="0"/>
            <a:r>
              <a:rPr lang="en-US" sz="1600" smtClean="0"/>
              <a:t>xj </a:t>
            </a:r>
            <a:r>
              <a:rPr lang="en-US" sz="1600" dirty="0" smtClean="0"/>
              <a:t>= time event </a:t>
            </a:r>
            <a:r>
              <a:rPr lang="en-US" sz="1600" smtClean="0"/>
              <a:t>corresponding </a:t>
            </a:r>
          </a:p>
          <a:p>
            <a:pPr hangingPunct="0"/>
            <a:r>
              <a:rPr lang="en-US" sz="1600" smtClean="0"/>
              <a:t>to </a:t>
            </a:r>
            <a:r>
              <a:rPr lang="en-US" sz="1600" dirty="0" smtClean="0"/>
              <a:t>node j occurs</a:t>
            </a:r>
          </a:p>
          <a:p>
            <a:pPr hangingPunct="0"/>
            <a:r>
              <a:rPr lang="en-US" sz="1600" dirty="0" smtClean="0"/>
              <a:t>MIN x6-x1</a:t>
            </a:r>
          </a:p>
          <a:p>
            <a:pPr hangingPunct="0"/>
            <a:r>
              <a:rPr lang="en-US" sz="1600" dirty="0" smtClean="0"/>
              <a:t>SUBJECT TO</a:t>
            </a:r>
          </a:p>
          <a:p>
            <a:pPr hangingPunct="0"/>
            <a:r>
              <a:rPr lang="en-US" sz="1600" dirty="0" smtClean="0"/>
              <a:t>    x2 - x1 &gt;= 1    </a:t>
            </a:r>
          </a:p>
          <a:p>
            <a:pPr hangingPunct="0"/>
            <a:r>
              <a:rPr lang="en-US" sz="1600" dirty="0" smtClean="0"/>
              <a:t>    x3 - x2 &gt;= 2</a:t>
            </a:r>
          </a:p>
          <a:p>
            <a:pPr hangingPunct="0"/>
            <a:r>
              <a:rPr lang="en-US" sz="1600" dirty="0" smtClean="0"/>
              <a:t>    x4 - x2 &gt;= 2</a:t>
            </a:r>
          </a:p>
          <a:p>
            <a:pPr hangingPunct="0"/>
            <a:r>
              <a:rPr lang="en-US" sz="1600" dirty="0" smtClean="0"/>
              <a:t>    x5 - x2 &gt;= 4</a:t>
            </a:r>
          </a:p>
          <a:p>
            <a:pPr hangingPunct="0"/>
            <a:r>
              <a:rPr lang="en-US" sz="1600" dirty="0" smtClean="0"/>
              <a:t>    x5 - x4 &gt;= 0</a:t>
            </a:r>
          </a:p>
          <a:p>
            <a:pPr hangingPunct="0"/>
            <a:r>
              <a:rPr lang="en-US" sz="1600" dirty="0" smtClean="0"/>
              <a:t>    x6 - x3 &gt;=.5</a:t>
            </a:r>
          </a:p>
          <a:p>
            <a:pPr hangingPunct="0"/>
            <a:r>
              <a:rPr lang="en-US" sz="1600" dirty="0" smtClean="0"/>
              <a:t>    x6 - x5 &gt;=.5</a:t>
            </a:r>
          </a:p>
          <a:p>
            <a:pPr hangingPunct="0"/>
            <a:r>
              <a:rPr lang="en-US" sz="1600" dirty="0" smtClean="0"/>
              <a:t>    x6 - x2 &gt;= 1</a:t>
            </a:r>
          </a:p>
          <a:p>
            <a:pPr hangingPunct="0"/>
            <a:r>
              <a:rPr lang="en-US" sz="1600" dirty="0" smtClean="0"/>
              <a:t>END</a:t>
            </a:r>
          </a:p>
          <a:p>
            <a:pPr hangingPunct="0"/>
            <a:endParaRPr lang="en-US" sz="1600" dirty="0" smtClean="0"/>
          </a:p>
          <a:p>
            <a:pPr hangingPunct="0"/>
            <a:r>
              <a:rPr lang="en-US" sz="1600" dirty="0" smtClean="0"/>
              <a:t>LP OPTIMUM FOUND AT STEP      6</a:t>
            </a:r>
          </a:p>
          <a:p>
            <a:pPr hangingPunct="0"/>
            <a:r>
              <a:rPr lang="en-US" sz="1600" dirty="0" smtClean="0"/>
              <a:t>         OBJECTIVE FUNCTION VALUE</a:t>
            </a:r>
          </a:p>
          <a:p>
            <a:pPr hangingPunct="0"/>
            <a:r>
              <a:rPr lang="en-US" sz="1600" dirty="0" smtClean="0"/>
              <a:t>         1)      5.500000</a:t>
            </a:r>
          </a:p>
          <a:p>
            <a:pPr hangingPunct="0"/>
            <a:r>
              <a:rPr lang="en-US" sz="1600" dirty="0" smtClean="0"/>
              <a:t> 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1143001"/>
            <a:ext cx="503490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dirty="0" smtClean="0"/>
              <a:t> </a:t>
            </a:r>
            <a:r>
              <a:rPr lang="en-US" sz="1600" dirty="0" smtClean="0"/>
              <a:t>VARIABLE        VALUE          REDUCED COST</a:t>
            </a:r>
          </a:p>
          <a:p>
            <a:pPr hangingPunct="0"/>
            <a:r>
              <a:rPr lang="en-US" sz="1600" dirty="0" smtClean="0"/>
              <a:t>        X6         5.500000          0.000000</a:t>
            </a:r>
          </a:p>
          <a:p>
            <a:pPr hangingPunct="0"/>
            <a:r>
              <a:rPr lang="en-US" sz="1600" dirty="0" smtClean="0"/>
              <a:t>        X1         0.000000          0.000000</a:t>
            </a:r>
          </a:p>
          <a:p>
            <a:pPr hangingPunct="0"/>
            <a:r>
              <a:rPr lang="en-US" sz="1600" dirty="0" smtClean="0"/>
              <a:t>        X2         1.000000          0.000000</a:t>
            </a:r>
          </a:p>
          <a:p>
            <a:pPr hangingPunct="0"/>
            <a:r>
              <a:rPr lang="en-US" sz="1600" dirty="0" smtClean="0"/>
              <a:t>        X3         5.000000          0.000000</a:t>
            </a:r>
          </a:p>
          <a:p>
            <a:pPr hangingPunct="0"/>
            <a:r>
              <a:rPr lang="en-US" sz="1600" dirty="0" smtClean="0"/>
              <a:t>        X4         5.000000          0.000000</a:t>
            </a:r>
          </a:p>
          <a:p>
            <a:pPr hangingPunct="0"/>
            <a:r>
              <a:rPr lang="en-US" sz="1600" dirty="0" smtClean="0"/>
              <a:t>        X5         5.000000          0.000000</a:t>
            </a:r>
          </a:p>
          <a:p>
            <a:pPr hangingPunct="0"/>
            <a:endParaRPr lang="en-US" sz="1600" dirty="0" smtClean="0"/>
          </a:p>
          <a:p>
            <a:pPr hangingPunct="0"/>
            <a:r>
              <a:rPr lang="en-US" sz="1600" smtClean="0"/>
              <a:t>ROW   SLACK OR SURPLUS     DUAL PRICES</a:t>
            </a:r>
          </a:p>
          <a:p>
            <a:pPr hangingPunct="0"/>
            <a:r>
              <a:rPr lang="en-US" sz="1600" smtClean="0"/>
              <a:t>        2)         0.000000         -1.000000  (1 2) on critical path</a:t>
            </a:r>
          </a:p>
          <a:p>
            <a:pPr hangingPunct="0"/>
            <a:r>
              <a:rPr lang="en-US" sz="1600" smtClean="0"/>
              <a:t>        3)         2.000000          0.000000  LET - EET for node 3</a:t>
            </a:r>
          </a:p>
          <a:p>
            <a:pPr hangingPunct="0"/>
            <a:r>
              <a:rPr lang="en-US" sz="1600" smtClean="0"/>
              <a:t>        4)         2.000000          0.000000</a:t>
            </a:r>
          </a:p>
          <a:p>
            <a:pPr hangingPunct="0"/>
            <a:r>
              <a:rPr lang="en-US" sz="1600" smtClean="0"/>
              <a:t>        5)         0.000000         -1.000000  (2 5) on critical path</a:t>
            </a:r>
          </a:p>
          <a:p>
            <a:pPr hangingPunct="0"/>
            <a:r>
              <a:rPr lang="en-US" sz="1600" smtClean="0"/>
              <a:t>        6)         0.000000          0.000000</a:t>
            </a:r>
          </a:p>
          <a:p>
            <a:pPr hangingPunct="0"/>
            <a:r>
              <a:rPr lang="en-US" sz="1600" smtClean="0"/>
              <a:t>        7)         0.000000          0.000000</a:t>
            </a:r>
          </a:p>
          <a:p>
            <a:pPr hangingPunct="0"/>
            <a:r>
              <a:rPr lang="en-US" sz="1600" smtClean="0"/>
              <a:t>        8)         0.000000         -1.000000   ( 5 6) on critical path</a:t>
            </a:r>
          </a:p>
          <a:p>
            <a:pPr hangingPunct="0"/>
            <a:r>
              <a:rPr lang="en-US" sz="1600" smtClean="0"/>
              <a:t>        9)         3.500000          0.000000</a:t>
            </a:r>
          </a:p>
          <a:p>
            <a:pPr hangingPunct="0"/>
            <a:endParaRPr lang="en-US" sz="1600" smtClean="0"/>
          </a:p>
          <a:p>
            <a:pPr hangingPunct="0"/>
            <a:r>
              <a:rPr lang="en-US" sz="1600" smtClean="0"/>
              <a:t>SLACK </a:t>
            </a:r>
            <a:r>
              <a:rPr lang="en-US" sz="1600" dirty="0" smtClean="0"/>
              <a:t>OR SURPLUS give total float</a:t>
            </a:r>
          </a:p>
          <a:p>
            <a:pPr hangingPunct="0"/>
            <a:r>
              <a:rPr lang="en-US" sz="1600" dirty="0" smtClean="0"/>
              <a:t>Dual prices = cost of increasing arc duration. </a:t>
            </a:r>
          </a:p>
          <a:p>
            <a:pPr hangingPunct="0"/>
            <a:r>
              <a:rPr lang="en-US" sz="1600" dirty="0" smtClean="0"/>
              <a:t>Dual  -1 means each hour increase </a:t>
            </a:r>
            <a:r>
              <a:rPr lang="en-US" sz="1600" smtClean="0"/>
              <a:t>decreases  Z </a:t>
            </a:r>
            <a:r>
              <a:rPr lang="en-US" sz="1600" dirty="0" smtClean="0"/>
              <a:t>by 1</a:t>
            </a:r>
            <a:r>
              <a:rPr lang="en-US" sz="1600" smtClean="0"/>
              <a:t>,   </a:t>
            </a:r>
          </a:p>
          <a:p>
            <a:pPr hangingPunct="0"/>
            <a:r>
              <a:rPr lang="en-US" sz="1600" smtClean="0"/>
              <a:t>               hence </a:t>
            </a:r>
            <a:r>
              <a:rPr lang="en-US" sz="1600" dirty="0" smtClean="0"/>
              <a:t>it is on the critical path</a:t>
            </a:r>
          </a:p>
          <a:p>
            <a:pPr hangingPunct="0"/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u="sng" dirty="0" smtClean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371600"/>
          <a:ext cx="3962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Predecessors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3"/>
          <p:cNvSpPr txBox="1">
            <a:spLocks noChangeArrowheads="1"/>
          </p:cNvSpPr>
          <p:nvPr/>
        </p:nvSpPr>
        <p:spPr bwMode="auto">
          <a:xfrm>
            <a:off x="6324600" y="1295402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7" name="Content Placeholder 3"/>
          <p:cNvSpPr txBox="1">
            <a:spLocks noChangeArrowheads="1"/>
          </p:cNvSpPr>
          <p:nvPr/>
        </p:nvSpPr>
        <p:spPr bwMode="auto">
          <a:xfrm>
            <a:off x="5105400" y="2286002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smtClean="0"/>
              <a:t>2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3"/>
          <p:cNvSpPr txBox="1">
            <a:spLocks noChangeArrowheads="1"/>
          </p:cNvSpPr>
          <p:nvPr/>
        </p:nvSpPr>
        <p:spPr bwMode="auto">
          <a:xfrm>
            <a:off x="6400800" y="3200401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noProof="0" dirty="0" smtClean="0"/>
              <a:t>4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3"/>
          <p:cNvSpPr txBox="1">
            <a:spLocks noChangeArrowheads="1"/>
          </p:cNvSpPr>
          <p:nvPr/>
        </p:nvSpPr>
        <p:spPr bwMode="auto">
          <a:xfrm>
            <a:off x="7620000" y="2438401"/>
            <a:ext cx="381000" cy="457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rtlCol="0"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/>
              <a:t>3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>
            <a:stCxn id="6" idx="3"/>
            <a:endCxn id="7" idx="7"/>
          </p:cNvCxnSpPr>
          <p:nvPr/>
        </p:nvCxnSpPr>
        <p:spPr>
          <a:xfrm rot="5400000">
            <a:off x="5571845" y="1544405"/>
            <a:ext cx="667311" cy="949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5"/>
          </p:cNvCxnSpPr>
          <p:nvPr/>
        </p:nvCxnSpPr>
        <p:spPr>
          <a:xfrm rot="16200000" flipH="1">
            <a:off x="6753903" y="1581547"/>
            <a:ext cx="990599" cy="11987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2"/>
            <a:endCxn id="9" idx="7"/>
          </p:cNvCxnSpPr>
          <p:nvPr/>
        </p:nvCxnSpPr>
        <p:spPr>
          <a:xfrm rot="10800000" flipV="1">
            <a:off x="6726004" y="2667000"/>
            <a:ext cx="893996" cy="6003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5"/>
            <a:endCxn id="9" idx="2"/>
          </p:cNvCxnSpPr>
          <p:nvPr/>
        </p:nvCxnSpPr>
        <p:spPr>
          <a:xfrm rot="16200000" flipH="1">
            <a:off x="5539325" y="2567525"/>
            <a:ext cx="752755" cy="9701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72126" y="175260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191666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61150" y="283107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34200" y="28194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914400" y="4267200"/>
          <a:ext cx="219456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20"/>
                <a:gridCol w="731520"/>
                <a:gridCol w="7315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638926" y="1295400"/>
            <a:ext cx="776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(0, 0)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986825" y="2526268"/>
            <a:ext cx="776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(2, 2)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791326" y="3364468"/>
            <a:ext cx="776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(6, 6)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410200" y="2297668"/>
            <a:ext cx="776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(1, 3) </a:t>
            </a:r>
            <a:endParaRPr lang="en-US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4038600" y="4038600"/>
          <a:ext cx="440436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260"/>
                <a:gridCol w="1685940"/>
                <a:gridCol w="204216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mtClean="0"/>
                        <a:t>Arc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TF=LT(j)-ET(i)-t</a:t>
                      </a:r>
                      <a:r>
                        <a:rPr lang="en-US" baseline="-25000" smtClean="0"/>
                        <a:t>ij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FF= ET(j)-ET(i)-t</a:t>
                      </a:r>
                      <a:r>
                        <a:rPr lang="en-US" baseline="-25000" smtClean="0"/>
                        <a:t>ij </a:t>
                      </a:r>
                      <a:endParaRPr lang="en-US" dirty="0"/>
                    </a:p>
                  </a:txBody>
                  <a:tcPr/>
                </a:tc>
              </a:tr>
              <a:tr h="354037">
                <a:tc>
                  <a:txBody>
                    <a:bodyPr/>
                    <a:lstStyle/>
                    <a:p>
                      <a:r>
                        <a:rPr lang="en-US" smtClean="0"/>
                        <a:t>1-2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3-0-1=2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1-1=0</a:t>
                      </a:r>
                      <a:endParaRPr lang="en-US" dirty="0"/>
                    </a:p>
                  </a:txBody>
                  <a:tcPr/>
                </a:tc>
              </a:tr>
              <a:tr h="354037">
                <a:tc>
                  <a:txBody>
                    <a:bodyPr/>
                    <a:lstStyle/>
                    <a:p>
                      <a:r>
                        <a:rPr lang="en-US" smtClean="0"/>
                        <a:t>1-3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2-0-2=0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2-0-2=0</a:t>
                      </a:r>
                      <a:endParaRPr lang="en-US" dirty="0"/>
                    </a:p>
                  </a:txBody>
                  <a:tcPr/>
                </a:tc>
              </a:tr>
              <a:tr h="354037">
                <a:tc>
                  <a:txBody>
                    <a:bodyPr/>
                    <a:lstStyle/>
                    <a:p>
                      <a:r>
                        <a:rPr lang="en-US" smtClean="0"/>
                        <a:t>2-4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6-1-3=2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6-2-4=0</a:t>
                      </a:r>
                      <a:endParaRPr lang="en-US" dirty="0"/>
                    </a:p>
                  </a:txBody>
                  <a:tcPr/>
                </a:tc>
              </a:tr>
              <a:tr h="354037">
                <a:tc>
                  <a:txBody>
                    <a:bodyPr/>
                    <a:lstStyle/>
                    <a:p>
                      <a:r>
                        <a:rPr lang="en-US" smtClean="0"/>
                        <a:t>3-4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6-2-4=0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6-2-4=0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20" grpId="0"/>
      <p:bldP spid="21" grpId="0"/>
      <p:bldP spid="24" grpId="0"/>
      <p:bldP spid="28" grpId="0"/>
      <p:bldP spid="19" grpId="0"/>
      <p:bldP spid="22" grpId="0"/>
      <p:bldP spid="23" grpId="0"/>
      <p:bldP spid="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pmdinn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2962275"/>
            <a:ext cx="3048000" cy="3590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Crashing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z="2000" dirty="0" smtClean="0"/>
              <a:t>By </a:t>
            </a:r>
            <a:r>
              <a:rPr lang="en-US" sz="2000" dirty="0"/>
              <a:t>adding resources to an activity, </a:t>
            </a:r>
            <a:r>
              <a:rPr lang="en-US" sz="2000" dirty="0" smtClean="0"/>
              <a:t>can we speed up the project</a:t>
            </a:r>
            <a:endParaRPr lang="en-US" sz="2000" dirty="0"/>
          </a:p>
          <a:p>
            <a:pPr hangingPunct="0"/>
            <a:r>
              <a:rPr lang="en-US" sz="2000" dirty="0"/>
              <a:t>Suppose we know the cost of speeding up each </a:t>
            </a:r>
            <a:r>
              <a:rPr lang="en-US" sz="2000" dirty="0" smtClean="0"/>
              <a:t>activity</a:t>
            </a:r>
          </a:p>
          <a:p>
            <a:pPr hangingPunct="0"/>
            <a:r>
              <a:rPr lang="en-US" sz="2000" smtClean="0"/>
              <a:t>and want to finish in 4 hours</a:t>
            </a:r>
          </a:p>
          <a:p>
            <a:pPr hangingPunct="0"/>
            <a:r>
              <a:rPr lang="en-US" sz="2000" smtClean="0"/>
              <a:t>Let SH= </a:t>
            </a:r>
            <a:r>
              <a:rPr lang="en-US" sz="2000" dirty="0"/>
              <a:t># hours by which shopping is </a:t>
            </a:r>
            <a:r>
              <a:rPr lang="en-US" sz="2000" dirty="0" smtClean="0"/>
              <a:t>reduced</a:t>
            </a:r>
            <a:endParaRPr lang="en-US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3489960"/>
          <a:ext cx="22860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</a:tblGrid>
              <a:tr h="406958">
                <a:tc>
                  <a:txBody>
                    <a:bodyPr/>
                    <a:lstStyle/>
                    <a:p>
                      <a:pPr marL="0" marR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G Times (WN)"/>
                          <a:ea typeface="Times New Roman"/>
                          <a:cs typeface="Times New Roman"/>
                        </a:rPr>
                        <a:t>Activity</a:t>
                      </a:r>
                      <a:endParaRPr lang="en-US" sz="1200" dirty="0">
                        <a:latin typeface="CG Times (WN)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#hrs reduced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cost</a:t>
                      </a:r>
                      <a:r>
                        <a:rPr lang="en-US" sz="1200" baseline="0" dirty="0" smtClean="0"/>
                        <a:t> per hr</a:t>
                      </a:r>
                      <a:endParaRPr lang="en-US" sz="1200" dirty="0"/>
                    </a:p>
                  </a:txBody>
                  <a:tcPr/>
                </a:tc>
              </a:tr>
              <a:tr h="235777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G Times (WN)"/>
                          <a:ea typeface="Times New Roman"/>
                          <a:cs typeface="Times New Roman"/>
                        </a:rPr>
                        <a:t>Shop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SH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</a:tr>
              <a:tr h="235777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G Times (WN)"/>
                          <a:ea typeface="Times New Roman"/>
                          <a:cs typeface="Times New Roman"/>
                        </a:rPr>
                        <a:t>Roast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</a:tr>
              <a:tr h="235777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G Times (WN)"/>
                          <a:ea typeface="Times New Roman"/>
                          <a:cs typeface="Times New Roman"/>
                        </a:rPr>
                        <a:t>Marinate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235777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G Times (WN)"/>
                          <a:ea typeface="Times New Roman"/>
                          <a:cs typeface="Times New Roman"/>
                        </a:rPr>
                        <a:t>Bread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  <a:tr h="235777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G Times (WN)"/>
                          <a:ea typeface="Times New Roman"/>
                          <a:cs typeface="Times New Roman"/>
                        </a:rPr>
                        <a:t>Salad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smtClean="0"/>
                        <a:t>SA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</a:tr>
              <a:tr h="235777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G Times (WN)"/>
                          <a:ea typeface="Times New Roman"/>
                          <a:cs typeface="Times New Roman"/>
                        </a:rPr>
                        <a:t>Gravy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</a:tr>
              <a:tr h="152400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G Times (WN)"/>
                          <a:ea typeface="Times New Roman"/>
                          <a:cs typeface="Times New Roman"/>
                        </a:rPr>
                        <a:t>Set 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33400" y="2895600"/>
            <a:ext cx="12192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553200" y="1841242"/>
            <a:ext cx="22799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fr-FR" sz="1600" dirty="0" smtClean="0"/>
              <a:t>MIN</a:t>
            </a:r>
            <a:endParaRPr lang="en-US" sz="1600" dirty="0" smtClean="0"/>
          </a:p>
          <a:p>
            <a:pPr hangingPunct="0"/>
            <a:r>
              <a:rPr lang="fr-FR" sz="1600" dirty="0" smtClean="0"/>
              <a:t>SH+2R+3M+3B+2SA+G+T</a:t>
            </a:r>
            <a:endParaRPr lang="en-US" sz="1600" dirty="0" smtClean="0"/>
          </a:p>
          <a:p>
            <a:pPr hangingPunct="0"/>
            <a:r>
              <a:rPr lang="en-US" sz="1600" dirty="0" smtClean="0"/>
              <a:t>SUBJECT TO</a:t>
            </a:r>
          </a:p>
          <a:p>
            <a:pPr hangingPunct="0"/>
            <a:r>
              <a:rPr lang="en-US" sz="1600" dirty="0" smtClean="0"/>
              <a:t>    SH &lt;=1</a:t>
            </a:r>
          </a:p>
          <a:p>
            <a:pPr hangingPunct="0"/>
            <a:r>
              <a:rPr lang="en-US" sz="1600" dirty="0" smtClean="0"/>
              <a:t>    R &lt;= 2</a:t>
            </a:r>
          </a:p>
          <a:p>
            <a:pPr hangingPunct="0"/>
            <a:r>
              <a:rPr lang="en-US" sz="1600" dirty="0" smtClean="0"/>
              <a:t>    M &lt;= 2</a:t>
            </a:r>
          </a:p>
          <a:p>
            <a:pPr hangingPunct="0"/>
            <a:r>
              <a:rPr lang="en-US" sz="1600" dirty="0" smtClean="0"/>
              <a:t>    </a:t>
            </a:r>
            <a:r>
              <a:rPr lang="fr-FR" sz="1600" dirty="0" smtClean="0"/>
              <a:t>B &lt;= 4</a:t>
            </a:r>
            <a:endParaRPr lang="en-US" sz="1600" dirty="0" smtClean="0"/>
          </a:p>
          <a:p>
            <a:pPr hangingPunct="0"/>
            <a:r>
              <a:rPr lang="fr-FR" sz="1600" dirty="0" smtClean="0"/>
              <a:t>    SA &lt;= .5</a:t>
            </a:r>
            <a:endParaRPr lang="en-US" sz="1600" dirty="0" smtClean="0"/>
          </a:p>
          <a:p>
            <a:pPr hangingPunct="0"/>
            <a:r>
              <a:rPr lang="fr-FR" sz="1600" dirty="0" smtClean="0"/>
              <a:t>    G &lt;= .5</a:t>
            </a:r>
            <a:endParaRPr lang="en-US" sz="1600" dirty="0" smtClean="0"/>
          </a:p>
          <a:p>
            <a:pPr hangingPunct="0"/>
            <a:r>
              <a:rPr lang="fr-FR" sz="1600" dirty="0" smtClean="0"/>
              <a:t>    T &lt;= 1</a:t>
            </a:r>
            <a:endParaRPr lang="en-US" sz="1600" dirty="0" smtClean="0"/>
          </a:p>
          <a:p>
            <a:pPr hangingPunct="0"/>
            <a:r>
              <a:rPr lang="fr-FR" sz="1600" dirty="0" smtClean="0"/>
              <a:t>    X2 - X1 + SH &gt;= 1    </a:t>
            </a:r>
            <a:endParaRPr lang="en-US" sz="1600" dirty="0" smtClean="0"/>
          </a:p>
          <a:p>
            <a:pPr hangingPunct="0"/>
            <a:r>
              <a:rPr lang="fr-FR" sz="1600" dirty="0" smtClean="0"/>
              <a:t>    X3 - X2 + R  &gt;= 2</a:t>
            </a:r>
            <a:endParaRPr lang="en-US" sz="1600" dirty="0" smtClean="0"/>
          </a:p>
          <a:p>
            <a:pPr hangingPunct="0"/>
            <a:r>
              <a:rPr lang="fr-FR" sz="1600" dirty="0" smtClean="0"/>
              <a:t>    </a:t>
            </a:r>
            <a:r>
              <a:rPr lang="en-US" sz="1600" dirty="0" smtClean="0"/>
              <a:t>X4 - X2 + M  &gt;= 2</a:t>
            </a:r>
          </a:p>
          <a:p>
            <a:pPr hangingPunct="0"/>
            <a:r>
              <a:rPr lang="en-US" sz="1600" dirty="0" smtClean="0"/>
              <a:t>    X5 - X2 + B  &gt;= 4</a:t>
            </a:r>
          </a:p>
          <a:p>
            <a:pPr hangingPunct="0"/>
            <a:r>
              <a:rPr lang="en-US" sz="1600" dirty="0" smtClean="0"/>
              <a:t>    X5 - X4      &gt;= 0</a:t>
            </a:r>
          </a:p>
          <a:p>
            <a:pPr hangingPunct="0"/>
            <a:r>
              <a:rPr lang="en-US" sz="1600" dirty="0" smtClean="0"/>
              <a:t>    X6 - X3 + G  &gt;=.5</a:t>
            </a:r>
          </a:p>
          <a:p>
            <a:pPr hangingPunct="0"/>
            <a:r>
              <a:rPr lang="en-US" sz="1600" dirty="0" smtClean="0"/>
              <a:t>    X6 - X5 + SA &gt;=.5</a:t>
            </a:r>
          </a:p>
          <a:p>
            <a:pPr hangingPunct="0"/>
            <a:r>
              <a:rPr lang="en-US" sz="1600" dirty="0" smtClean="0"/>
              <a:t>    X6 - X2 + T  &gt;= 1</a:t>
            </a:r>
          </a:p>
          <a:p>
            <a:pPr hangingPunct="0"/>
            <a:r>
              <a:rPr lang="en-US" sz="1600" dirty="0" smtClean="0"/>
              <a:t>    X6-X1 &lt;=4</a:t>
            </a:r>
          </a:p>
          <a:p>
            <a:pPr hangingPunct="0"/>
            <a:r>
              <a:rPr lang="en-US" sz="1600" dirty="0" smtClean="0"/>
              <a:t>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Probability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r>
              <a:rPr lang="en-US" smtClean="0"/>
              <a:t>Random variable: X</a:t>
            </a:r>
          </a:p>
          <a:p>
            <a:r>
              <a:rPr lang="en-US" smtClean="0"/>
              <a:t>Probability distribution (discrete): the probability </a:t>
            </a:r>
          </a:p>
          <a:p>
            <a:r>
              <a:rPr lang="en-US" smtClean="0"/>
              <a:t>of each value of a random variable occuring</a:t>
            </a:r>
            <a:endParaRPr lang="en-US" sz="800" smtClean="0"/>
          </a:p>
          <a:p>
            <a:endParaRPr lang="en-US" sz="800" smtClean="0"/>
          </a:p>
          <a:p>
            <a:r>
              <a:rPr lang="en-US" smtClean="0"/>
              <a:t>Probability density function (continuous):  a function f(x) such that the probability of the value falling within an interval (a,b) is</a:t>
            </a:r>
          </a:p>
          <a:p>
            <a:r>
              <a:rPr lang="en-US" smtClean="0"/>
              <a:t>   			P(a&lt; X &lt; b) = </a:t>
            </a:r>
            <a:r>
              <a:rPr lang="en-US" sz="4000" smtClean="0"/>
              <a:t> ∫</a:t>
            </a:r>
            <a:r>
              <a:rPr lang="en-US" sz="4000" baseline="-25000" smtClean="0"/>
              <a:t>a</a:t>
            </a:r>
            <a:r>
              <a:rPr lang="en-US" sz="4000" baseline="30000" smtClean="0"/>
              <a:t>b</a:t>
            </a:r>
            <a:r>
              <a:rPr lang="en-US" sz="4000" smtClean="0"/>
              <a:t> </a:t>
            </a:r>
            <a:r>
              <a:rPr lang="en-US" smtClean="0"/>
              <a:t>f(x) dx</a:t>
            </a:r>
            <a:endParaRPr lang="en-US" sz="800" smtClean="0"/>
          </a:p>
          <a:p>
            <a:r>
              <a:rPr lang="en-US" smtClean="0"/>
              <a:t>Expected value ( an "average"):       </a:t>
            </a:r>
            <a:r>
              <a:rPr lang="en-US" sz="2000" b="1" smtClean="0">
                <a:latin typeface="GreekC" pitchFamily="2" charset="0"/>
              </a:rPr>
              <a:t>m</a:t>
            </a:r>
            <a:r>
              <a:rPr lang="en-US" sz="2000" smtClean="0"/>
              <a:t> = </a:t>
            </a:r>
            <a:r>
              <a:rPr lang="en-US" sz="4000" smtClean="0"/>
              <a:t>∫</a:t>
            </a:r>
            <a:r>
              <a:rPr lang="en-US" sz="4000" baseline="-25000" smtClean="0"/>
              <a:t> </a:t>
            </a:r>
            <a:r>
              <a:rPr lang="en-US" sz="4000" baseline="30000" smtClean="0"/>
              <a:t> </a:t>
            </a:r>
            <a:r>
              <a:rPr lang="en-US" sz="4000" smtClean="0"/>
              <a:t> </a:t>
            </a:r>
            <a:r>
              <a:rPr lang="en-US" smtClean="0"/>
              <a:t>x</a:t>
            </a:r>
            <a:r>
              <a:rPr lang="en-US" sz="4000" smtClean="0"/>
              <a:t> </a:t>
            </a:r>
            <a:r>
              <a:rPr lang="en-US" smtClean="0"/>
              <a:t>f(x) dx</a:t>
            </a:r>
          </a:p>
          <a:p>
            <a:r>
              <a:rPr lang="en-US" smtClean="0"/>
              <a:t>Variance (): a measure of how spread out the distribution is</a:t>
            </a:r>
          </a:p>
          <a:p>
            <a:r>
              <a:rPr lang="en-US" sz="4000" smtClean="0">
                <a:sym typeface="Symbol"/>
              </a:rPr>
              <a:t>			</a:t>
            </a:r>
            <a:r>
              <a:rPr lang="en-US" smtClean="0">
                <a:sym typeface="Symbol"/>
              </a:rPr>
              <a:t></a:t>
            </a:r>
            <a:r>
              <a:rPr lang="en-US" baseline="30000" smtClean="0"/>
              <a:t>2 </a:t>
            </a:r>
            <a:r>
              <a:rPr lang="en-US" sz="4000" smtClean="0"/>
              <a:t> </a:t>
            </a:r>
            <a:r>
              <a:rPr lang="en-US" smtClean="0"/>
              <a:t>=</a:t>
            </a:r>
            <a:r>
              <a:rPr lang="en-US" sz="4000" smtClean="0"/>
              <a:t> </a:t>
            </a:r>
            <a:r>
              <a:rPr lang="en-US" sz="4000" baseline="30000" smtClean="0"/>
              <a:t> </a:t>
            </a:r>
            <a:r>
              <a:rPr lang="en-US" sz="4000" smtClean="0"/>
              <a:t>∫ </a:t>
            </a:r>
            <a:r>
              <a:rPr lang="en-US" smtClean="0"/>
              <a:t>(</a:t>
            </a:r>
            <a:r>
              <a:rPr lang="en-US" sz="2000" smtClean="0">
                <a:latin typeface="GreekC" pitchFamily="2" charset="0"/>
              </a:rPr>
              <a:t>m-</a:t>
            </a:r>
            <a:r>
              <a:rPr lang="en-US" smtClean="0"/>
              <a:t>x)</a:t>
            </a:r>
            <a:r>
              <a:rPr lang="en-US" baseline="30000" smtClean="0"/>
              <a:t>2</a:t>
            </a:r>
            <a:r>
              <a:rPr lang="en-US" sz="4000" smtClean="0"/>
              <a:t> </a:t>
            </a:r>
            <a:r>
              <a:rPr lang="en-US" smtClean="0"/>
              <a:t>f(x) dx</a:t>
            </a:r>
          </a:p>
          <a:p>
            <a:r>
              <a:rPr lang="en-US" smtClean="0"/>
              <a:t>Standard deviation: </a:t>
            </a:r>
            <a:r>
              <a:rPr lang="en-US" smtClean="0">
                <a:sym typeface="Symbol"/>
              </a:rPr>
              <a:t></a:t>
            </a:r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086600" y="1143000"/>
          <a:ext cx="1600200" cy="1127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800100"/>
              </a:tblGrid>
              <a:tr h="358399">
                <a:tc>
                  <a:txBody>
                    <a:bodyPr/>
                    <a:lstStyle/>
                    <a:p>
                      <a:r>
                        <a:rPr lang="en-US" smtClean="0"/>
                        <a:t>X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P(X)</a:t>
                      </a:r>
                      <a:endParaRPr lang="en-US"/>
                    </a:p>
                  </a:txBody>
                  <a:tcPr/>
                </a:tc>
              </a:tr>
              <a:tr h="396239">
                <a:tc>
                  <a:txBody>
                    <a:bodyPr/>
                    <a:lstStyle/>
                    <a:p>
                      <a:r>
                        <a:rPr lang="en-US" smtClean="0"/>
                        <a:t>Heads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.5</a:t>
                      </a:r>
                      <a:endParaRPr lang="en-US"/>
                    </a:p>
                  </a:txBody>
                  <a:tcPr/>
                </a:tc>
              </a:tr>
              <a:tr h="358399">
                <a:tc>
                  <a:txBody>
                    <a:bodyPr/>
                    <a:lstStyle/>
                    <a:p>
                      <a:r>
                        <a:rPr lang="en-US" smtClean="0"/>
                        <a:t>Tails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.5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Normal Distribution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006" t="13754" r="20126" b="27507"/>
          <a:stretch>
            <a:fillRect/>
          </a:stretch>
        </p:blipFill>
        <p:spPr bwMode="auto">
          <a:xfrm>
            <a:off x="1139190" y="1600197"/>
            <a:ext cx="7166610" cy="3905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427038"/>
            <a:ext cx="9906000" cy="1173162"/>
          </a:xfrm>
        </p:spPr>
        <p:txBody>
          <a:bodyPr/>
          <a:lstStyle/>
          <a:p>
            <a:r>
              <a:rPr lang="en-US" b="1" smtClean="0"/>
              <a:t> Program </a:t>
            </a:r>
            <a:r>
              <a:rPr lang="en-US" b="1" dirty="0"/>
              <a:t>E</a:t>
            </a:r>
            <a:r>
              <a:rPr lang="en-US" b="1" smtClean="0"/>
              <a:t>valuation and </a:t>
            </a:r>
            <a:r>
              <a:rPr lang="en-US" b="1"/>
              <a:t>R</a:t>
            </a:r>
            <a:r>
              <a:rPr lang="en-US" b="1" smtClean="0"/>
              <a:t>eview Technique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(</a:t>
            </a:r>
            <a:r>
              <a:rPr lang="en-US" b="1" smtClean="0"/>
              <a:t>PERT)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hangingPunct="0"/>
            <a:r>
              <a:rPr lang="en-US" dirty="0" smtClean="0"/>
              <a:t>Activity </a:t>
            </a:r>
            <a:r>
              <a:rPr lang="en-US" dirty="0"/>
              <a:t>time is random variable with some </a:t>
            </a:r>
            <a:r>
              <a:rPr lang="en-US" dirty="0" smtClean="0"/>
              <a:t>distribution </a:t>
            </a:r>
            <a:endParaRPr lang="en-US" dirty="0"/>
          </a:p>
          <a:p>
            <a:pPr hangingPunct="0"/>
            <a:r>
              <a:rPr lang="en-US" dirty="0" smtClean="0"/>
              <a:t>Goal: find the </a:t>
            </a:r>
            <a:r>
              <a:rPr lang="en-US" dirty="0"/>
              <a:t>probability of completing a project on </a:t>
            </a:r>
            <a:r>
              <a:rPr lang="en-US" dirty="0" smtClean="0"/>
              <a:t>time</a:t>
            </a:r>
            <a:endParaRPr lang="en-US" dirty="0"/>
          </a:p>
          <a:p>
            <a:pPr hangingPunct="0"/>
            <a:r>
              <a:rPr lang="en-US" dirty="0"/>
              <a:t>Obtain for each activity:</a:t>
            </a:r>
          </a:p>
          <a:p>
            <a:pPr lvl="1" hangingPunct="0">
              <a:buNone/>
            </a:pPr>
            <a:r>
              <a:rPr lang="en-US" dirty="0"/>
              <a:t>m = most likely completion time</a:t>
            </a:r>
          </a:p>
          <a:p>
            <a:pPr lvl="1" hangingPunct="0">
              <a:buNone/>
            </a:pPr>
            <a:r>
              <a:rPr lang="en-US" dirty="0"/>
              <a:t>a  = optimistic completion time</a:t>
            </a:r>
          </a:p>
          <a:p>
            <a:pPr lvl="1" hangingPunct="0">
              <a:buNone/>
            </a:pPr>
            <a:r>
              <a:rPr lang="en-US" dirty="0"/>
              <a:t>b  = pessimistic completion time</a:t>
            </a:r>
          </a:p>
          <a:p>
            <a:pPr hangingPunct="0"/>
            <a:r>
              <a:rPr lang="en-US" dirty="0" smtClean="0"/>
              <a:t>Assume</a:t>
            </a:r>
            <a:endParaRPr lang="en-US" dirty="0"/>
          </a:p>
          <a:p>
            <a:pPr lvl="1" hangingPunct="0">
              <a:buNone/>
            </a:pPr>
            <a:r>
              <a:rPr lang="en-US" dirty="0" smtClean="0"/>
              <a:t>completion </a:t>
            </a:r>
            <a:r>
              <a:rPr lang="en-US" dirty="0"/>
              <a:t>time is </a:t>
            </a:r>
            <a:r>
              <a:rPr lang="en-US"/>
              <a:t>stochastic </a:t>
            </a:r>
            <a:endParaRPr lang="en-US" dirty="0" smtClean="0"/>
          </a:p>
          <a:p>
            <a:pPr lvl="1" hangingPunct="0">
              <a:buNone/>
            </a:pPr>
            <a:r>
              <a:rPr lang="en-US" dirty="0" smtClean="0"/>
              <a:t>distribution </a:t>
            </a:r>
            <a:r>
              <a:rPr lang="en-US" dirty="0"/>
              <a:t>is </a:t>
            </a:r>
            <a:r>
              <a:rPr lang="en-US" dirty="0" smtClean="0"/>
              <a:t>beta</a:t>
            </a:r>
          </a:p>
          <a:p>
            <a:pPr hangingPunct="0"/>
            <a:r>
              <a:rPr lang="en-US" dirty="0" smtClean="0"/>
              <a:t>Consequences</a:t>
            </a:r>
          </a:p>
          <a:p>
            <a:pPr lvl="1" hangingPunct="0">
              <a:buNone/>
            </a:pPr>
            <a:r>
              <a:rPr lang="en-US" dirty="0"/>
              <a:t>E(t</a:t>
            </a:r>
            <a:r>
              <a:rPr lang="en-US"/>
              <a:t>) </a:t>
            </a:r>
            <a:r>
              <a:rPr lang="en-US" smtClean="0"/>
              <a:t> = (</a:t>
            </a:r>
            <a:r>
              <a:rPr lang="en-US" dirty="0"/>
              <a:t>a+4m+b</a:t>
            </a:r>
            <a:r>
              <a:rPr lang="en-US"/>
              <a:t>)/</a:t>
            </a:r>
            <a:r>
              <a:rPr lang="en-US" smtClean="0"/>
              <a:t>6    (</a:t>
            </a:r>
            <a:r>
              <a:rPr lang="en-US" dirty="0"/>
              <a:t>1/3 weight to midpoint, 2/3 to m)</a:t>
            </a:r>
          </a:p>
          <a:p>
            <a:pPr lvl="1" hangingPunct="0">
              <a:buNone/>
            </a:pPr>
            <a:r>
              <a:rPr lang="en-US"/>
              <a:t>V</a:t>
            </a:r>
            <a:r>
              <a:rPr lang="en-US" smtClean="0"/>
              <a:t>(T</a:t>
            </a:r>
            <a:r>
              <a:rPr lang="en-US" dirty="0"/>
              <a:t>) = (</a:t>
            </a:r>
            <a:r>
              <a:rPr lang="en-US" dirty="0" smtClean="0"/>
              <a:t>b-a)</a:t>
            </a:r>
            <a:r>
              <a:rPr lang="en-US" baseline="30000" dirty="0" smtClean="0"/>
              <a:t>2</a:t>
            </a:r>
            <a:r>
              <a:rPr lang="en-US" dirty="0" smtClean="0"/>
              <a:t>/36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1143000"/>
            <a:ext cx="8458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en-US" sz="2000" b="1" dirty="0"/>
              <a:t>Assume</a:t>
            </a:r>
            <a:r>
              <a:rPr lang="en-US" sz="2000" dirty="0"/>
              <a:t>:</a:t>
            </a:r>
          </a:p>
          <a:p>
            <a:pPr marL="342900" indent="-342900" hangingPunct="0">
              <a:buFont typeface="+mj-lt"/>
              <a:buAutoNum type="arabicPeriod"/>
            </a:pPr>
            <a:r>
              <a:rPr lang="en-US" smtClean="0"/>
              <a:t>Activity </a:t>
            </a:r>
            <a:r>
              <a:rPr lang="en-US" dirty="0"/>
              <a:t>times are </a:t>
            </a:r>
            <a:r>
              <a:rPr lang="en-US" smtClean="0"/>
              <a:t>statistically independent</a:t>
            </a:r>
            <a:r>
              <a:rPr lang="en-US" dirty="0"/>
              <a:t> </a:t>
            </a:r>
          </a:p>
          <a:p>
            <a:pPr marL="342900" indent="-342900" hangingPunct="0">
              <a:buFont typeface="+mj-lt"/>
              <a:buAutoNum type="arabicPeriod"/>
            </a:pPr>
            <a:r>
              <a:rPr lang="en-US" smtClean="0"/>
              <a:t>Critical </a:t>
            </a:r>
            <a:r>
              <a:rPr lang="en-US" dirty="0"/>
              <a:t>path </a:t>
            </a:r>
            <a:r>
              <a:rPr lang="en-US"/>
              <a:t>requires </a:t>
            </a:r>
            <a:r>
              <a:rPr lang="en-US" smtClean="0"/>
              <a:t>more time </a:t>
            </a:r>
            <a:r>
              <a:rPr lang="en-US" dirty="0"/>
              <a:t>than </a:t>
            </a:r>
            <a:r>
              <a:rPr lang="en-US"/>
              <a:t>any </a:t>
            </a:r>
            <a:r>
              <a:rPr lang="en-US" smtClean="0"/>
              <a:t>other. Implications:</a:t>
            </a:r>
            <a:endParaRPr lang="en-US" sz="800" smtClean="0"/>
          </a:p>
          <a:p>
            <a:pPr marL="342900" indent="-342900" hangingPunct="0">
              <a:buFont typeface="+mj-lt"/>
              <a:buAutoNum type="arabicPeriod"/>
            </a:pPr>
            <a:endParaRPr lang="en-US" sz="800" smtClean="0"/>
          </a:p>
          <a:p>
            <a:pPr hangingPunct="0"/>
            <a:r>
              <a:rPr lang="en-US" sz="800" smtClean="0"/>
              <a:t>               </a:t>
            </a:r>
            <a:r>
              <a:rPr lang="en-US" b="1" smtClean="0"/>
              <a:t>expected project time </a:t>
            </a:r>
            <a:r>
              <a:rPr lang="en-US" smtClean="0"/>
              <a:t>=   </a:t>
            </a:r>
            <a:r>
              <a:rPr lang="en-US" smtClean="0">
                <a:sym typeface="Symbol"/>
              </a:rPr>
              <a:t></a:t>
            </a:r>
            <a:r>
              <a:rPr lang="en-US" smtClean="0"/>
              <a:t>   E(T)= 6.5							                 </a:t>
            </a:r>
            <a:r>
              <a:rPr lang="en-US" baseline="30000" smtClean="0"/>
              <a:t>path</a:t>
            </a:r>
          </a:p>
          <a:p>
            <a:pPr hangingPunct="0"/>
            <a:r>
              <a:rPr lang="en-US" b="1" smtClean="0"/>
              <a:t>        variance</a:t>
            </a:r>
            <a:r>
              <a:rPr lang="en-US" smtClean="0"/>
              <a:t>  </a:t>
            </a:r>
            <a:r>
              <a:rPr lang="en-US" dirty="0">
                <a:sym typeface="Symbol"/>
              </a:rPr>
              <a:t></a:t>
            </a:r>
            <a:r>
              <a:rPr lang="en-US" baseline="30000" dirty="0"/>
              <a:t>2</a:t>
            </a:r>
            <a:r>
              <a:rPr lang="en-US" dirty="0"/>
              <a:t>  =   </a:t>
            </a:r>
            <a:r>
              <a:rPr lang="en-US" dirty="0">
                <a:sym typeface="Symbol"/>
              </a:rPr>
              <a:t></a:t>
            </a:r>
            <a:r>
              <a:rPr lang="en-US" dirty="0"/>
              <a:t> V(T)   </a:t>
            </a:r>
            <a:r>
              <a:rPr lang="en-US"/>
              <a:t>= </a:t>
            </a:r>
            <a:r>
              <a:rPr lang="en-US" smtClean="0"/>
              <a:t>1.1457</a:t>
            </a:r>
            <a:endParaRPr lang="en-US" dirty="0"/>
          </a:p>
          <a:p>
            <a:pPr hangingPunct="0"/>
            <a:r>
              <a:rPr lang="en-US" dirty="0"/>
              <a:t>	</a:t>
            </a:r>
            <a:r>
              <a:rPr lang="en-US"/>
              <a:t>  </a:t>
            </a:r>
            <a:r>
              <a:rPr lang="en-US" smtClean="0"/>
              <a:t>               </a:t>
            </a:r>
            <a:r>
              <a:rPr lang="en-US" baseline="30000" smtClean="0"/>
              <a:t>path</a:t>
            </a:r>
            <a:r>
              <a:rPr lang="en-US" dirty="0"/>
              <a:t>	</a:t>
            </a:r>
          </a:p>
          <a:p>
            <a:pPr hangingPunct="0"/>
            <a:r>
              <a:rPr lang="en-US"/>
              <a:t> </a:t>
            </a:r>
            <a:r>
              <a:rPr lang="en-US" smtClean="0"/>
              <a:t>       </a:t>
            </a:r>
            <a:r>
              <a:rPr lang="en-US" b="1" smtClean="0"/>
              <a:t>standard </a:t>
            </a:r>
            <a:r>
              <a:rPr lang="en-US" b="1" dirty="0"/>
              <a:t>dev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</a:t>
            </a:r>
            <a:r>
              <a:rPr lang="en-US" dirty="0"/>
              <a:t>  =  </a:t>
            </a:r>
            <a:r>
              <a:rPr lang="en-US" dirty="0">
                <a:sym typeface="Symbol"/>
              </a:rPr>
              <a:t>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</a:t>
            </a:r>
            <a:r>
              <a:rPr lang="en-US" baseline="-25000" dirty="0"/>
              <a:t>e</a:t>
            </a:r>
            <a:r>
              <a:rPr lang="en-US" baseline="30000" dirty="0"/>
              <a:t>2</a:t>
            </a:r>
            <a:r>
              <a:rPr lang="en-US" dirty="0"/>
              <a:t>  </a:t>
            </a:r>
            <a:r>
              <a:rPr lang="en-US"/>
              <a:t>= </a:t>
            </a:r>
            <a:r>
              <a:rPr lang="en-US" smtClean="0">
                <a:sym typeface="Symbol"/>
              </a:rPr>
              <a:t>1</a:t>
            </a:r>
            <a:r>
              <a:rPr lang="en-US" smtClean="0"/>
              <a:t>.1457 </a:t>
            </a:r>
            <a:r>
              <a:rPr lang="en-US"/>
              <a:t>= </a:t>
            </a:r>
            <a:r>
              <a:rPr lang="en-US" smtClean="0"/>
              <a:t>1.07</a:t>
            </a:r>
            <a:endParaRPr lang="en-US" dirty="0"/>
          </a:p>
          <a:p>
            <a:pPr hangingPunct="0"/>
            <a:r>
              <a:rPr lang="en-US" dirty="0"/>
              <a:t>	</a:t>
            </a:r>
            <a:r>
              <a:rPr lang="en-US"/>
              <a:t>	</a:t>
            </a:r>
            <a:r>
              <a:rPr lang="en-US" baseline="30000" smtClean="0"/>
              <a:t>            path</a:t>
            </a:r>
          </a:p>
          <a:p>
            <a:pPr hangingPunct="0"/>
            <a:r>
              <a:rPr lang="en-US" smtClean="0"/>
              <a:t>3</a:t>
            </a:r>
            <a:r>
              <a:rPr lang="en-US" dirty="0"/>
              <a:t>. Project completion time has </a:t>
            </a:r>
            <a:r>
              <a:rPr lang="en-US"/>
              <a:t>normal </a:t>
            </a:r>
            <a:r>
              <a:rPr lang="en-US" smtClean="0"/>
              <a:t>distribution</a:t>
            </a:r>
            <a:r>
              <a:rPr lang="en-US"/>
              <a:t> </a:t>
            </a:r>
            <a:r>
              <a:rPr lang="en-US" smtClean="0"/>
              <a:t>(Central Limit Theorem)</a:t>
            </a:r>
            <a:endParaRPr lang="en-US" dirty="0"/>
          </a:p>
          <a:p>
            <a:pPr hangingPunct="0"/>
            <a:r>
              <a:rPr lang="en-US"/>
              <a:t> </a:t>
            </a:r>
            <a:endParaRPr lang="en-US" dirty="0"/>
          </a:p>
          <a:p>
            <a:pPr hangingPunct="0"/>
            <a:r>
              <a:rPr lang="en-US"/>
              <a:t> </a:t>
            </a:r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endParaRPr lang="en-US" smtClean="0"/>
          </a:p>
          <a:p>
            <a:pPr hangingPunct="0"/>
            <a:r>
              <a:rPr lang="en-US" smtClean="0"/>
              <a:t>So</a:t>
            </a:r>
            <a:r>
              <a:rPr lang="en-US" smtClean="0"/>
              <a:t>, if </a:t>
            </a:r>
            <a:r>
              <a:rPr lang="en-US" dirty="0"/>
              <a:t>I start at noon and guests arrive at 7, what is the probability I will be  </a:t>
            </a:r>
            <a:r>
              <a:rPr lang="en-US"/>
              <a:t>ready</a:t>
            </a:r>
            <a:r>
              <a:rPr lang="en-US" smtClean="0"/>
              <a:t>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Activities on Dinner Party Critical Path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71600" y="4419600"/>
          <a:ext cx="54864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/>
                <a:gridCol w="711200"/>
                <a:gridCol w="609600"/>
                <a:gridCol w="533400"/>
                <a:gridCol w="990600"/>
                <a:gridCol w="16002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Activity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E(T)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V(T)</a:t>
                      </a:r>
                      <a:endParaRPr lang="en-US" sz="16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shop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.5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5.5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1.6667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25/36  =.6944</a:t>
                      </a:r>
                      <a:endParaRPr lang="en-US" sz="16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bread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4.3333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4/9      = .4444</a:t>
                      </a:r>
                      <a:endParaRPr lang="en-US" sz="16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salad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.25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.5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.75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.5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1/144  =.0069</a:t>
                      </a:r>
                      <a:endParaRPr lang="en-US" sz="16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6.5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1.1457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ways to Calculate  the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hangingPunct="0">
              <a:buFont typeface="+mj-lt"/>
              <a:buAutoNum type="arabicPeriod"/>
            </a:pPr>
            <a:r>
              <a:rPr lang="en-US" smtClean="0"/>
              <a:t>How </a:t>
            </a:r>
            <a:r>
              <a:rPr lang="en-US" dirty="0"/>
              <a:t>many </a:t>
            </a:r>
            <a:r>
              <a:rPr lang="en-US" dirty="0" smtClean="0"/>
              <a:t>standard deviations  is </a:t>
            </a:r>
            <a:r>
              <a:rPr lang="en-US" dirty="0"/>
              <a:t>7 from 6.5</a:t>
            </a:r>
            <a:r>
              <a:rPr lang="en-US" dirty="0" smtClean="0"/>
              <a:t>?</a:t>
            </a:r>
          </a:p>
          <a:p>
            <a:pPr lvl="1" hangingPunct="0">
              <a:buNone/>
            </a:pPr>
            <a:r>
              <a:rPr lang="en-US" dirty="0" smtClean="0"/>
              <a:t>1 sd </a:t>
            </a:r>
            <a:r>
              <a:rPr lang="en-US" smtClean="0"/>
              <a:t>= 1.07</a:t>
            </a:r>
            <a:endParaRPr lang="en-US" dirty="0" smtClean="0"/>
          </a:p>
          <a:p>
            <a:pPr lvl="1" hangingPunct="0">
              <a:buNone/>
            </a:pPr>
            <a:r>
              <a:rPr lang="en-US" smtClean="0"/>
              <a:t>.5/1.07= .46728</a:t>
            </a:r>
            <a:endParaRPr lang="en-US" dirty="0" smtClean="0"/>
          </a:p>
          <a:p>
            <a:pPr lvl="1" hangingPunct="0">
              <a:buNone/>
            </a:pPr>
            <a:r>
              <a:rPr lang="en-US" dirty="0" smtClean="0"/>
              <a:t>P(done before 7) = 1 - area </a:t>
            </a:r>
            <a:r>
              <a:rPr lang="en-US" smtClean="0"/>
              <a:t>past 7 </a:t>
            </a:r>
            <a:endParaRPr lang="en-US" dirty="0" smtClean="0"/>
          </a:p>
          <a:p>
            <a:pPr marL="514350" indent="-457200" hangingPunct="0">
              <a:buFont typeface="+mj-lt"/>
              <a:buAutoNum type="arabicPeriod"/>
            </a:pPr>
            <a:r>
              <a:rPr lang="en-US" smtClean="0"/>
              <a:t>Using standard normal </a:t>
            </a:r>
            <a:r>
              <a:rPr lang="en-US" smtClean="0">
                <a:hlinkClick r:id="rId2"/>
              </a:rPr>
              <a:t>tables</a:t>
            </a:r>
            <a:endParaRPr lang="en-US" smtClean="0"/>
          </a:p>
          <a:p>
            <a:pPr lvl="1" hangingPunct="0">
              <a:buNone/>
            </a:pPr>
            <a:r>
              <a:rPr lang="en-US" smtClean="0"/>
              <a:t>Area between 0 and .46728 sd = .1808</a:t>
            </a:r>
          </a:p>
          <a:p>
            <a:pPr lvl="1" hangingPunct="0">
              <a:buNone/>
            </a:pPr>
            <a:r>
              <a:rPr lang="en-US" smtClean="0"/>
              <a:t>P(done before 7) =  .5+ .1808    = .6808</a:t>
            </a:r>
          </a:p>
          <a:p>
            <a:pPr marL="514350" indent="-457200" hangingPunct="0">
              <a:buFont typeface="+mj-lt"/>
              <a:buAutoNum type="arabicPeriod"/>
            </a:pPr>
            <a:r>
              <a:rPr lang="en-US" smtClean="0"/>
              <a:t>Using </a:t>
            </a:r>
            <a:r>
              <a:rPr lang="en-US" dirty="0" smtClean="0"/>
              <a:t>Excel</a:t>
            </a:r>
            <a:endParaRPr lang="en-US" dirty="0"/>
          </a:p>
          <a:p>
            <a:pPr lvl="1" hangingPunct="0">
              <a:buNone/>
            </a:pPr>
            <a:r>
              <a:rPr lang="en-US" smtClean="0"/>
              <a:t>NORMALSDIST(. 46728)        = .6798      (cumulative normal distribution)</a:t>
            </a:r>
          </a:p>
          <a:p>
            <a:pPr lvl="1" hangingPunct="0">
              <a:buNone/>
            </a:pPr>
            <a:r>
              <a:rPr lang="en-US" smtClean="0"/>
              <a:t>NORMDIST(7</a:t>
            </a:r>
            <a:r>
              <a:rPr lang="en-US"/>
              <a:t>, </a:t>
            </a:r>
            <a:r>
              <a:rPr lang="en-US" smtClean="0"/>
              <a:t>6.5,1.07,true) = .6798 </a:t>
            </a:r>
          </a:p>
          <a:p>
            <a:pPr hangingPunct="0"/>
            <a:r>
              <a:rPr lang="en-US" smtClean="0"/>
              <a:t>Difficulties</a:t>
            </a:r>
            <a:endParaRPr lang="en-US" dirty="0" smtClean="0"/>
          </a:p>
          <a:p>
            <a:pPr lvl="1" hangingPunct="0">
              <a:buNone/>
            </a:pPr>
            <a:r>
              <a:rPr lang="en-US" dirty="0" smtClean="0"/>
              <a:t>assuming activities have independent </a:t>
            </a:r>
            <a:r>
              <a:rPr lang="en-US" dirty="0"/>
              <a:t>durations</a:t>
            </a:r>
          </a:p>
          <a:p>
            <a:pPr lvl="1" hangingPunct="0">
              <a:buNone/>
            </a:pPr>
            <a:r>
              <a:rPr lang="en-US" dirty="0" smtClean="0"/>
              <a:t>assuming </a:t>
            </a:r>
            <a:r>
              <a:rPr lang="en-US" smtClean="0"/>
              <a:t>that the distribution is </a:t>
            </a:r>
            <a:r>
              <a:rPr lang="en-US" dirty="0"/>
              <a:t>beta</a:t>
            </a:r>
          </a:p>
          <a:p>
            <a:pPr lvl="1" hangingPunct="0">
              <a:buNone/>
            </a:pPr>
            <a:r>
              <a:rPr lang="en-US" dirty="0"/>
              <a:t>CPM critical path is always the </a:t>
            </a:r>
            <a:r>
              <a:rPr lang="en-US" dirty="0" smtClean="0"/>
              <a:t>critical path of a nondeterministic project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8.6 Minimal Spanning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 smtClean="0"/>
              <a:t>Assume </a:t>
            </a:r>
            <a:r>
              <a:rPr lang="en-US" dirty="0"/>
              <a:t>a network with n </a:t>
            </a:r>
            <a:r>
              <a:rPr lang="en-US" dirty="0" smtClean="0"/>
              <a:t>nodes</a:t>
            </a:r>
            <a:endParaRPr lang="en-US" dirty="0"/>
          </a:p>
          <a:p>
            <a:pPr hangingPunct="0"/>
            <a:r>
              <a:rPr lang="en-US"/>
              <a:t>S</a:t>
            </a:r>
            <a:r>
              <a:rPr lang="en-US" smtClean="0"/>
              <a:t>panning </a:t>
            </a:r>
            <a:r>
              <a:rPr lang="en-US" dirty="0" smtClean="0"/>
              <a:t>tree: </a:t>
            </a:r>
            <a:r>
              <a:rPr lang="en-US" dirty="0"/>
              <a:t>a group of n-1 arcs that connects all of the network and contains no </a:t>
            </a:r>
            <a:r>
              <a:rPr lang="en-US" dirty="0" smtClean="0"/>
              <a:t>loops</a:t>
            </a:r>
            <a:endParaRPr lang="en-US" dirty="0"/>
          </a:p>
          <a:p>
            <a:pPr hangingPunct="0"/>
            <a:r>
              <a:rPr lang="en-US" dirty="0" smtClean="0"/>
              <a:t>MST</a:t>
            </a:r>
            <a:r>
              <a:rPr lang="en-US" dirty="0"/>
              <a:t>: the sum of </a:t>
            </a:r>
            <a:r>
              <a:rPr lang="en-US" dirty="0" smtClean="0"/>
              <a:t>the </a:t>
            </a:r>
            <a:r>
              <a:rPr lang="en-US" dirty="0"/>
              <a:t>paths are </a:t>
            </a:r>
            <a:r>
              <a:rPr lang="en-US" dirty="0" smtClean="0"/>
              <a:t>minimal</a:t>
            </a:r>
          </a:p>
          <a:p>
            <a:pPr hangingPunct="0"/>
            <a:r>
              <a:rPr lang="en-US" dirty="0" smtClean="0"/>
              <a:t>Examples:</a:t>
            </a:r>
          </a:p>
          <a:p>
            <a:pPr lvl="1" hangingPunct="0">
              <a:buNone/>
            </a:pPr>
            <a:r>
              <a:rPr lang="en-US" dirty="0" smtClean="0"/>
              <a:t>network the campus</a:t>
            </a:r>
          </a:p>
          <a:p>
            <a:pPr lvl="1" hangingPunct="0">
              <a:buNone/>
            </a:pPr>
            <a:r>
              <a:rPr lang="en-US" dirty="0" smtClean="0"/>
              <a:t>shovel snow in the winter</a:t>
            </a:r>
          </a:p>
          <a:p>
            <a:pPr hangingPunct="0"/>
            <a:r>
              <a:rPr lang="en-US" dirty="0"/>
              <a:t> </a:t>
            </a:r>
          </a:p>
          <a:p>
            <a:pPr lvl="0" hangingPunct="0"/>
            <a:r>
              <a:rPr lang="en-US" dirty="0" smtClean="0"/>
              <a:t>Algorithm</a:t>
            </a:r>
          </a:p>
          <a:p>
            <a:pPr lvl="1" hangingPunct="0">
              <a:buNone/>
            </a:pPr>
            <a:r>
              <a:rPr lang="en-US" dirty="0" smtClean="0"/>
              <a:t>pick </a:t>
            </a:r>
            <a:r>
              <a:rPr lang="en-US" dirty="0"/>
              <a:t>any node i and connect it to the </a:t>
            </a:r>
            <a:r>
              <a:rPr lang="en-US" dirty="0" smtClean="0"/>
              <a:t>nearest </a:t>
            </a:r>
            <a:r>
              <a:rPr lang="en-US" dirty="0"/>
              <a:t>neighbor, j. The connected nodes C ={</a:t>
            </a:r>
            <a:r>
              <a:rPr lang="en-US" dirty="0" smtClean="0"/>
              <a:t>i,j}</a:t>
            </a:r>
          </a:p>
          <a:p>
            <a:pPr lvl="1" hangingPunct="0">
              <a:buNone/>
            </a:pPr>
            <a:r>
              <a:rPr lang="en-US" dirty="0"/>
              <a:t>p</a:t>
            </a:r>
            <a:r>
              <a:rPr lang="en-US" dirty="0" smtClean="0"/>
              <a:t>ick </a:t>
            </a:r>
            <a:r>
              <a:rPr lang="en-US" dirty="0"/>
              <a:t>the node closest to a connected node and add it to </a:t>
            </a:r>
            <a:r>
              <a:rPr lang="en-US" dirty="0" smtClean="0"/>
              <a:t>C.</a:t>
            </a:r>
          </a:p>
          <a:p>
            <a:pPr lvl="1" hangingPunct="0">
              <a:buNone/>
            </a:pPr>
            <a:r>
              <a:rPr lang="en-US" dirty="0"/>
              <a:t>c</a:t>
            </a:r>
            <a:r>
              <a:rPr lang="en-US" dirty="0" smtClean="0"/>
              <a:t>ontinue </a:t>
            </a:r>
            <a:r>
              <a:rPr lang="en-US" dirty="0"/>
              <a:t>until all nodes are in C</a:t>
            </a:r>
          </a:p>
          <a:p>
            <a:pPr lvl="1" hangingPunct="0">
              <a:buNone/>
            </a:pPr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8.2 Shortest Path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minimum length path from one node to another</a:t>
            </a:r>
          </a:p>
          <a:p>
            <a:r>
              <a:rPr lang="en-US" dirty="0" smtClean="0"/>
              <a:t>Obvious application: what is the fasted route to Ithaca</a:t>
            </a:r>
          </a:p>
          <a:p>
            <a:r>
              <a:rPr lang="en-US" dirty="0" smtClean="0"/>
              <a:t>Great application in text: when do I trade in a car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e purchase a new car for $12,000 at time 0</a:t>
            </a:r>
          </a:p>
          <a:p>
            <a:pPr lvl="1"/>
            <a:r>
              <a:rPr lang="en-US" dirty="0" smtClean="0"/>
              <a:t>cost of maintaining the car during a year depends on its age</a:t>
            </a:r>
          </a:p>
          <a:p>
            <a:pPr lvl="1"/>
            <a:r>
              <a:rPr lang="en-US" dirty="0" smtClean="0"/>
              <a:t>nodes:  the beginning of a year you own the car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rcs c</a:t>
            </a:r>
            <a:r>
              <a:rPr lang="en-US" baseline="-25000" dirty="0" smtClean="0"/>
              <a:t>ij</a:t>
            </a:r>
            <a:r>
              <a:rPr lang="en-US" dirty="0" smtClean="0"/>
              <a:t>:    cost </a:t>
            </a:r>
            <a:r>
              <a:rPr lang="en-US" dirty="0"/>
              <a:t>of purchasing a car in i and trading in in </a:t>
            </a:r>
            <a:r>
              <a:rPr lang="en-US" dirty="0" smtClean="0"/>
              <a:t>j</a:t>
            </a:r>
            <a:r>
              <a:rPr lang="en-US" dirty="0"/>
              <a:t> </a:t>
            </a: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grpSp>
        <p:nvGrpSpPr>
          <p:cNvPr id="4" name="Group 27"/>
          <p:cNvGrpSpPr>
            <a:grpSpLocks noGrp="1"/>
          </p:cNvGrpSpPr>
          <p:nvPr>
            <p:ph idx="1"/>
          </p:nvPr>
        </p:nvGrpSpPr>
        <p:grpSpPr bwMode="auto">
          <a:xfrm>
            <a:off x="457200" y="381000"/>
            <a:ext cx="8229600" cy="4983163"/>
            <a:chOff x="480" y="1946"/>
            <a:chExt cx="3936" cy="2086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480" y="3504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4</a:t>
              </a:r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4080" y="2256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1920" y="2976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5</a:t>
              </a: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3120" y="3648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2352" y="2016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1</a:t>
              </a: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720" y="2256"/>
              <a:ext cx="1632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816" y="3216"/>
              <a:ext cx="110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816" y="3744"/>
              <a:ext cx="230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2256" y="2448"/>
              <a:ext cx="182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3408" y="2592"/>
              <a:ext cx="72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2688" y="2160"/>
              <a:ext cx="14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208" y="3264"/>
              <a:ext cx="96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2112" y="2352"/>
              <a:ext cx="38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640" y="2304"/>
              <a:ext cx="624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190" y="271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1478" y="329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016" y="374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3254" y="194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3782" y="314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</a:t>
              </a: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3206" y="242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2534" y="3194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2294" y="2570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2</a:t>
              </a:r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3062" y="300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4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914400" y="5943600"/>
            <a:ext cx="4251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How would you write a program to do this?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</a:t>
            </a:r>
            <a:r>
              <a:rPr lang="en-US" smtClean="0"/>
              <a:t>8.4 </a:t>
            </a:r>
            <a:r>
              <a:rPr lang="en-US" smtClean="0"/>
              <a:t>5a</a:t>
            </a:r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 l="4643" t="44651" r="16252" b="17860"/>
          <a:stretch>
            <a:fillRect/>
          </a:stretch>
        </p:blipFill>
        <p:spPr bwMode="auto">
          <a:xfrm>
            <a:off x="1922174" y="4560569"/>
            <a:ext cx="6231226" cy="1535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 l="9908" t="26325" r="33028" b="12285"/>
          <a:stretch>
            <a:fillRect/>
          </a:stretch>
        </p:blipFill>
        <p:spPr bwMode="auto">
          <a:xfrm>
            <a:off x="3962400" y="1219200"/>
            <a:ext cx="5110156" cy="3198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1066800"/>
          <a:ext cx="25146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838200"/>
                <a:gridCol w="838200"/>
              </a:tblGrid>
              <a:tr h="412115">
                <a:tc>
                  <a:txBody>
                    <a:bodyPr/>
                    <a:lstStyle/>
                    <a:p>
                      <a:r>
                        <a:rPr lang="en-US" smtClean="0"/>
                        <a:t>Act.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Pred.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Dur.</a:t>
                      </a:r>
                      <a:endParaRPr lang="en-US"/>
                    </a:p>
                  </a:txBody>
                  <a:tcPr/>
                </a:tc>
              </a:tr>
              <a:tr h="412115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-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  <a:tr h="412115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</a:t>
                      </a:r>
                      <a:endParaRPr lang="en-US"/>
                    </a:p>
                  </a:txBody>
                  <a:tcPr/>
                </a:tc>
              </a:tr>
              <a:tr h="412115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10</a:t>
                      </a:r>
                      <a:endParaRPr lang="en-US"/>
                    </a:p>
                  </a:txBody>
                  <a:tcPr/>
                </a:tc>
              </a:tr>
              <a:tr h="412115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</a:tr>
              <a:tr h="412115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</a:tr>
              <a:tr h="412115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F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</a:t>
                      </a:r>
                      <a:endParaRPr lang="en-US"/>
                    </a:p>
                  </a:txBody>
                  <a:tcPr/>
                </a:tc>
              </a:tr>
              <a:tr h="412115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C, F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"/>
            <a:ext cx="3124200" cy="685800"/>
          </a:xfrm>
        </p:spPr>
        <p:txBody>
          <a:bodyPr/>
          <a:lstStyle/>
          <a:p>
            <a:pPr algn="l"/>
            <a:r>
              <a:rPr lang="en-US" sz="3200" dirty="0"/>
              <a:t>Car </a:t>
            </a:r>
            <a:r>
              <a:rPr lang="en-US" sz="3200"/>
              <a:t>R</a:t>
            </a:r>
            <a:r>
              <a:rPr lang="en-US" sz="3200" smtClean="0"/>
              <a:t>eplacement  </a:t>
            </a:r>
            <a:endParaRPr lang="en-US" sz="32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914400"/>
            <a:ext cx="8305800" cy="5638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8252" name="Group 60"/>
          <p:cNvGraphicFramePr>
            <a:graphicFrameLocks noGrp="1"/>
          </p:cNvGraphicFramePr>
          <p:nvPr/>
        </p:nvGraphicFramePr>
        <p:xfrm>
          <a:off x="4191000" y="1092200"/>
          <a:ext cx="4550228" cy="2565400"/>
        </p:xfrm>
        <a:graphic>
          <a:graphicData uri="http://schemas.openxmlformats.org/drawingml/2006/table">
            <a:tbl>
              <a:tblPr/>
              <a:tblGrid>
                <a:gridCol w="1172028"/>
                <a:gridCol w="1723572"/>
                <a:gridCol w="1654628"/>
              </a:tblGrid>
              <a:tr h="736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Age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of Car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Annual Maintenance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Trade-in Price at year end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$4,000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$6,000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$9,000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$1,000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$12,000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$0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381000" y="3886200"/>
            <a:ext cx="7086600" cy="2590800"/>
            <a:chOff x="288" y="1027"/>
            <a:chExt cx="4752" cy="1805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288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4752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3840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9" name="Oval 9"/>
            <p:cNvSpPr>
              <a:spLocks noChangeArrowheads="1"/>
            </p:cNvSpPr>
            <p:nvPr/>
          </p:nvSpPr>
          <p:spPr bwMode="auto">
            <a:xfrm>
              <a:off x="2928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10" name="Oval 10"/>
            <p:cNvSpPr>
              <a:spLocks noChangeArrowheads="1"/>
            </p:cNvSpPr>
            <p:nvPr/>
          </p:nvSpPr>
          <p:spPr bwMode="auto">
            <a:xfrm>
              <a:off x="2016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152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76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4128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3216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2304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1440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Freeform 22"/>
            <p:cNvSpPr>
              <a:spLocks/>
            </p:cNvSpPr>
            <p:nvPr/>
          </p:nvSpPr>
          <p:spPr bwMode="auto">
            <a:xfrm>
              <a:off x="576" y="1968"/>
              <a:ext cx="1440" cy="240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768" y="0"/>
                </a:cxn>
                <a:cxn ang="0">
                  <a:pos x="1440" y="240"/>
                </a:cxn>
              </a:cxnLst>
              <a:rect l="0" t="0" r="r" b="b"/>
              <a:pathLst>
                <a:path w="1440" h="240">
                  <a:moveTo>
                    <a:pt x="0" y="240"/>
                  </a:moveTo>
                  <a:cubicBezTo>
                    <a:pt x="264" y="120"/>
                    <a:pt x="528" y="0"/>
                    <a:pt x="768" y="0"/>
                  </a:cubicBezTo>
                  <a:cubicBezTo>
                    <a:pt x="1008" y="0"/>
                    <a:pt x="1224" y="120"/>
                    <a:pt x="1440" y="2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Freeform 23"/>
            <p:cNvSpPr>
              <a:spLocks/>
            </p:cNvSpPr>
            <p:nvPr/>
          </p:nvSpPr>
          <p:spPr bwMode="auto">
            <a:xfrm>
              <a:off x="576" y="1728"/>
              <a:ext cx="2352" cy="48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1104" y="0"/>
                </a:cxn>
                <a:cxn ang="0">
                  <a:pos x="2352" y="480"/>
                </a:cxn>
              </a:cxnLst>
              <a:rect l="0" t="0" r="r" b="b"/>
              <a:pathLst>
                <a:path w="2352" h="480">
                  <a:moveTo>
                    <a:pt x="0" y="480"/>
                  </a:moveTo>
                  <a:cubicBezTo>
                    <a:pt x="356" y="240"/>
                    <a:pt x="712" y="0"/>
                    <a:pt x="1104" y="0"/>
                  </a:cubicBezTo>
                  <a:cubicBezTo>
                    <a:pt x="1496" y="0"/>
                    <a:pt x="1924" y="240"/>
                    <a:pt x="2352" y="48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Freeform 24"/>
            <p:cNvSpPr>
              <a:spLocks/>
            </p:cNvSpPr>
            <p:nvPr/>
          </p:nvSpPr>
          <p:spPr bwMode="auto">
            <a:xfrm>
              <a:off x="576" y="1440"/>
              <a:ext cx="3264" cy="768"/>
            </a:xfrm>
            <a:custGeom>
              <a:avLst/>
              <a:gdLst/>
              <a:ahLst/>
              <a:cxnLst>
                <a:cxn ang="0">
                  <a:pos x="0" y="864"/>
                </a:cxn>
                <a:cxn ang="0">
                  <a:pos x="1584" y="0"/>
                </a:cxn>
                <a:cxn ang="0">
                  <a:pos x="3264" y="864"/>
                </a:cxn>
              </a:cxnLst>
              <a:rect l="0" t="0" r="r" b="b"/>
              <a:pathLst>
                <a:path w="3264" h="864">
                  <a:moveTo>
                    <a:pt x="0" y="864"/>
                  </a:moveTo>
                  <a:cubicBezTo>
                    <a:pt x="520" y="432"/>
                    <a:pt x="1040" y="0"/>
                    <a:pt x="1584" y="0"/>
                  </a:cubicBezTo>
                  <a:cubicBezTo>
                    <a:pt x="2128" y="0"/>
                    <a:pt x="2696" y="432"/>
                    <a:pt x="3264" y="86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auto">
            <a:xfrm>
              <a:off x="576" y="1152"/>
              <a:ext cx="4176" cy="1056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2016" y="0"/>
                </a:cxn>
                <a:cxn ang="0">
                  <a:pos x="4176" y="960"/>
                </a:cxn>
              </a:cxnLst>
              <a:rect l="0" t="0" r="r" b="b"/>
              <a:pathLst>
                <a:path w="4176" h="960">
                  <a:moveTo>
                    <a:pt x="0" y="960"/>
                  </a:moveTo>
                  <a:cubicBezTo>
                    <a:pt x="660" y="480"/>
                    <a:pt x="1320" y="0"/>
                    <a:pt x="2016" y="0"/>
                  </a:cubicBezTo>
                  <a:cubicBezTo>
                    <a:pt x="2712" y="0"/>
                    <a:pt x="3444" y="480"/>
                    <a:pt x="4176" y="96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27"/>
            <p:cNvSpPr>
              <a:spLocks/>
            </p:cNvSpPr>
            <p:nvPr/>
          </p:nvSpPr>
          <p:spPr bwMode="auto">
            <a:xfrm>
              <a:off x="1440" y="1920"/>
              <a:ext cx="14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720" y="0"/>
                </a:cxn>
                <a:cxn ang="0">
                  <a:pos x="1488" y="288"/>
                </a:cxn>
              </a:cxnLst>
              <a:rect l="0" t="0" r="r" b="b"/>
              <a:pathLst>
                <a:path w="1488" h="288">
                  <a:moveTo>
                    <a:pt x="0" y="288"/>
                  </a:moveTo>
                  <a:cubicBezTo>
                    <a:pt x="236" y="144"/>
                    <a:pt x="472" y="0"/>
                    <a:pt x="720" y="0"/>
                  </a:cubicBezTo>
                  <a:cubicBezTo>
                    <a:pt x="968" y="0"/>
                    <a:pt x="1228" y="144"/>
                    <a:pt x="1488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Freeform 28"/>
            <p:cNvSpPr>
              <a:spLocks/>
            </p:cNvSpPr>
            <p:nvPr/>
          </p:nvSpPr>
          <p:spPr bwMode="auto">
            <a:xfrm>
              <a:off x="1440" y="1728"/>
              <a:ext cx="2400" cy="48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1152" y="0"/>
                </a:cxn>
                <a:cxn ang="0">
                  <a:pos x="2400" y="480"/>
                </a:cxn>
              </a:cxnLst>
              <a:rect l="0" t="0" r="r" b="b"/>
              <a:pathLst>
                <a:path w="2400" h="480">
                  <a:moveTo>
                    <a:pt x="0" y="480"/>
                  </a:moveTo>
                  <a:cubicBezTo>
                    <a:pt x="376" y="240"/>
                    <a:pt x="752" y="0"/>
                    <a:pt x="1152" y="0"/>
                  </a:cubicBezTo>
                  <a:cubicBezTo>
                    <a:pt x="1552" y="0"/>
                    <a:pt x="2192" y="400"/>
                    <a:pt x="2400" y="48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Freeform 29"/>
            <p:cNvSpPr>
              <a:spLocks/>
            </p:cNvSpPr>
            <p:nvPr/>
          </p:nvSpPr>
          <p:spPr bwMode="auto">
            <a:xfrm>
              <a:off x="1440" y="1440"/>
              <a:ext cx="3312" cy="768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1632" y="0"/>
                </a:cxn>
                <a:cxn ang="0">
                  <a:pos x="3312" y="768"/>
                </a:cxn>
              </a:cxnLst>
              <a:rect l="0" t="0" r="r" b="b"/>
              <a:pathLst>
                <a:path w="3312" h="768">
                  <a:moveTo>
                    <a:pt x="0" y="768"/>
                  </a:moveTo>
                  <a:cubicBezTo>
                    <a:pt x="540" y="384"/>
                    <a:pt x="1080" y="0"/>
                    <a:pt x="1632" y="0"/>
                  </a:cubicBezTo>
                  <a:cubicBezTo>
                    <a:pt x="2184" y="0"/>
                    <a:pt x="2748" y="384"/>
                    <a:pt x="3312" y="76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" name="Freeform 30"/>
            <p:cNvSpPr>
              <a:spLocks/>
            </p:cNvSpPr>
            <p:nvPr/>
          </p:nvSpPr>
          <p:spPr bwMode="auto">
            <a:xfrm>
              <a:off x="2304" y="2208"/>
              <a:ext cx="1536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0"/>
                </a:cxn>
              </a:cxnLst>
              <a:rect l="0" t="0" r="r" b="b"/>
              <a:pathLst>
                <a:path w="1536" h="288">
                  <a:moveTo>
                    <a:pt x="0" y="0"/>
                  </a:moveTo>
                  <a:cubicBezTo>
                    <a:pt x="280" y="144"/>
                    <a:pt x="560" y="288"/>
                    <a:pt x="816" y="288"/>
                  </a:cubicBezTo>
                  <a:cubicBezTo>
                    <a:pt x="1072" y="288"/>
                    <a:pt x="1304" y="144"/>
                    <a:pt x="153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Freeform 31"/>
            <p:cNvSpPr>
              <a:spLocks/>
            </p:cNvSpPr>
            <p:nvPr/>
          </p:nvSpPr>
          <p:spPr bwMode="auto">
            <a:xfrm>
              <a:off x="2304" y="2208"/>
              <a:ext cx="2448" cy="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8" y="480"/>
                </a:cxn>
                <a:cxn ang="0">
                  <a:pos x="2448" y="0"/>
                </a:cxn>
              </a:cxnLst>
              <a:rect l="0" t="0" r="r" b="b"/>
              <a:pathLst>
                <a:path w="2448" h="480">
                  <a:moveTo>
                    <a:pt x="0" y="0"/>
                  </a:moveTo>
                  <a:cubicBezTo>
                    <a:pt x="420" y="240"/>
                    <a:pt x="840" y="480"/>
                    <a:pt x="1248" y="480"/>
                  </a:cubicBezTo>
                  <a:cubicBezTo>
                    <a:pt x="1656" y="480"/>
                    <a:pt x="2052" y="240"/>
                    <a:pt x="244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Freeform 32"/>
            <p:cNvSpPr>
              <a:spLocks/>
            </p:cNvSpPr>
            <p:nvPr/>
          </p:nvSpPr>
          <p:spPr bwMode="auto">
            <a:xfrm>
              <a:off x="3216" y="2208"/>
              <a:ext cx="1536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0"/>
                </a:cxn>
              </a:cxnLst>
              <a:rect l="0" t="0" r="r" b="b"/>
              <a:pathLst>
                <a:path w="1536" h="288">
                  <a:moveTo>
                    <a:pt x="0" y="0"/>
                  </a:moveTo>
                  <a:cubicBezTo>
                    <a:pt x="280" y="144"/>
                    <a:pt x="560" y="288"/>
                    <a:pt x="816" y="288"/>
                  </a:cubicBezTo>
                  <a:cubicBezTo>
                    <a:pt x="1072" y="288"/>
                    <a:pt x="1304" y="144"/>
                    <a:pt x="153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Text Box 33"/>
            <p:cNvSpPr txBox="1">
              <a:spLocks noChangeArrowheads="1"/>
            </p:cNvSpPr>
            <p:nvPr/>
          </p:nvSpPr>
          <p:spPr bwMode="auto">
            <a:xfrm>
              <a:off x="806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28" name="Text Box 34"/>
            <p:cNvSpPr txBox="1">
              <a:spLocks noChangeArrowheads="1"/>
            </p:cNvSpPr>
            <p:nvPr/>
          </p:nvSpPr>
          <p:spPr bwMode="auto">
            <a:xfrm>
              <a:off x="1612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2592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30" name="Text Box 36"/>
            <p:cNvSpPr txBox="1">
              <a:spLocks noChangeArrowheads="1"/>
            </p:cNvSpPr>
            <p:nvPr/>
          </p:nvSpPr>
          <p:spPr bwMode="auto">
            <a:xfrm>
              <a:off x="3484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31" name="Text Box 37"/>
            <p:cNvSpPr txBox="1">
              <a:spLocks noChangeArrowheads="1"/>
            </p:cNvSpPr>
            <p:nvPr/>
          </p:nvSpPr>
          <p:spPr bwMode="auto">
            <a:xfrm>
              <a:off x="4300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32" name="Text Box 38"/>
            <p:cNvSpPr txBox="1">
              <a:spLocks noChangeArrowheads="1"/>
            </p:cNvSpPr>
            <p:nvPr/>
          </p:nvSpPr>
          <p:spPr bwMode="auto">
            <a:xfrm>
              <a:off x="3484" y="2659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21</a:t>
              </a:r>
            </a:p>
          </p:txBody>
        </p:sp>
        <p:sp>
          <p:nvSpPr>
            <p:cNvPr id="33" name="Text Box 39"/>
            <p:cNvSpPr txBox="1">
              <a:spLocks noChangeArrowheads="1"/>
            </p:cNvSpPr>
            <p:nvPr/>
          </p:nvSpPr>
          <p:spPr bwMode="auto">
            <a:xfrm>
              <a:off x="3072" y="2467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12</a:t>
              </a:r>
            </a:p>
          </p:txBody>
        </p:sp>
        <p:sp>
          <p:nvSpPr>
            <p:cNvPr id="34" name="Text Box 40"/>
            <p:cNvSpPr txBox="1">
              <a:spLocks noChangeArrowheads="1"/>
            </p:cNvSpPr>
            <p:nvPr/>
          </p:nvSpPr>
          <p:spPr bwMode="auto">
            <a:xfrm>
              <a:off x="2016" y="1891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12</a:t>
              </a:r>
            </a:p>
          </p:txBody>
        </p:sp>
        <p:sp>
          <p:nvSpPr>
            <p:cNvPr id="35" name="Text Box 42"/>
            <p:cNvSpPr txBox="1">
              <a:spLocks noChangeArrowheads="1"/>
            </p:cNvSpPr>
            <p:nvPr/>
          </p:nvSpPr>
          <p:spPr bwMode="auto">
            <a:xfrm>
              <a:off x="2476" y="1584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21</a:t>
              </a:r>
            </a:p>
          </p:txBody>
        </p:sp>
        <p:sp>
          <p:nvSpPr>
            <p:cNvPr id="36" name="Text Box 43"/>
            <p:cNvSpPr txBox="1">
              <a:spLocks noChangeArrowheads="1"/>
            </p:cNvSpPr>
            <p:nvPr/>
          </p:nvSpPr>
          <p:spPr bwMode="auto">
            <a:xfrm>
              <a:off x="3004" y="1296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31</a:t>
              </a:r>
            </a:p>
          </p:txBody>
        </p:sp>
        <p:sp>
          <p:nvSpPr>
            <p:cNvPr id="37" name="Text Box 44"/>
            <p:cNvSpPr txBox="1">
              <a:spLocks noChangeArrowheads="1"/>
            </p:cNvSpPr>
            <p:nvPr/>
          </p:nvSpPr>
          <p:spPr bwMode="auto">
            <a:xfrm>
              <a:off x="1248" y="1824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12</a:t>
              </a:r>
            </a:p>
          </p:txBody>
        </p:sp>
        <p:sp>
          <p:nvSpPr>
            <p:cNvPr id="38" name="Text Box 45"/>
            <p:cNvSpPr txBox="1">
              <a:spLocks noChangeArrowheads="1"/>
            </p:cNvSpPr>
            <p:nvPr/>
          </p:nvSpPr>
          <p:spPr bwMode="auto">
            <a:xfrm>
              <a:off x="1612" y="1584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21</a:t>
              </a:r>
            </a:p>
          </p:txBody>
        </p:sp>
        <p:sp>
          <p:nvSpPr>
            <p:cNvPr id="39" name="Text Box 46"/>
            <p:cNvSpPr txBox="1">
              <a:spLocks noChangeArrowheads="1"/>
            </p:cNvSpPr>
            <p:nvPr/>
          </p:nvSpPr>
          <p:spPr bwMode="auto">
            <a:xfrm>
              <a:off x="2092" y="1296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31</a:t>
              </a:r>
            </a:p>
          </p:txBody>
        </p:sp>
        <p:sp>
          <p:nvSpPr>
            <p:cNvPr id="40" name="Text Box 47"/>
            <p:cNvSpPr txBox="1">
              <a:spLocks noChangeArrowheads="1"/>
            </p:cNvSpPr>
            <p:nvPr/>
          </p:nvSpPr>
          <p:spPr bwMode="auto">
            <a:xfrm>
              <a:off x="2524" y="1027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44</a:t>
              </a:r>
            </a:p>
          </p:txBody>
        </p:sp>
        <p:sp>
          <p:nvSpPr>
            <p:cNvPr id="41" name="Text Box 48"/>
            <p:cNvSpPr txBox="1">
              <a:spLocks noChangeArrowheads="1"/>
            </p:cNvSpPr>
            <p:nvPr/>
          </p:nvSpPr>
          <p:spPr bwMode="auto">
            <a:xfrm>
              <a:off x="3772" y="2467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12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Dijkstra’s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Label node 1 (start node) with a permanent 0</a:t>
            </a:r>
            <a:endParaRPr lang="en-US" sz="2000" dirty="0"/>
          </a:p>
          <a:p>
            <a:r>
              <a:rPr lang="en-US" sz="2000" dirty="0" smtClean="0"/>
              <a:t>Temporarily label each node i that is connected to 1 with the length of the arc joining 1 and i</a:t>
            </a:r>
            <a:endParaRPr lang="en-US" sz="2000" dirty="0"/>
          </a:p>
          <a:p>
            <a:r>
              <a:rPr lang="en-US" sz="2000" dirty="0" smtClean="0"/>
              <a:t>Choose the node with the smallest label and make it permanent (</a:t>
            </a:r>
            <a:r>
              <a:rPr lang="en-US" sz="2000" dirty="0"/>
              <a:t>y</a:t>
            </a:r>
            <a:r>
              <a:rPr lang="en-US" sz="2000" dirty="0" smtClean="0"/>
              <a:t>ou need to note the preceding node when you make a label permanent)</a:t>
            </a:r>
            <a:endParaRPr lang="en-US" sz="2000" dirty="0"/>
          </a:p>
          <a:p>
            <a:r>
              <a:rPr lang="en-US" sz="2000" dirty="0" smtClean="0"/>
              <a:t>If node i has just become the (k+1)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node to be given a permanent label, this is the k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closest node </a:t>
            </a:r>
            <a:r>
              <a:rPr lang="en-US" sz="2000" smtClean="0"/>
              <a:t>to 1</a:t>
            </a:r>
            <a:endParaRPr lang="en-US" sz="2000" dirty="0"/>
          </a:p>
          <a:p>
            <a:r>
              <a:rPr lang="en-US" sz="2000" dirty="0" smtClean="0"/>
              <a:t>For each temporary node j that can be reached via i, replace its </a:t>
            </a:r>
            <a:r>
              <a:rPr lang="en-US" sz="2000" smtClean="0"/>
              <a:t>temporary label </a:t>
            </a:r>
            <a:r>
              <a:rPr lang="en-US" sz="2000" dirty="0" smtClean="0"/>
              <a:t>by min {j's current temporary label, node i's perm label + distance (i,j)</a:t>
            </a:r>
            <a:endParaRPr lang="en-US" sz="2000" dirty="0"/>
          </a:p>
          <a:p>
            <a:r>
              <a:rPr lang="en-US" sz="2000" dirty="0" smtClean="0"/>
              <a:t>Make the smallest temporary </a:t>
            </a:r>
            <a:r>
              <a:rPr lang="en-US" sz="2000" smtClean="0"/>
              <a:t>label permanent</a:t>
            </a:r>
            <a:endParaRPr lang="en-US" sz="2000" dirty="0"/>
          </a:p>
          <a:p>
            <a:r>
              <a:rPr lang="en-US" sz="2000" dirty="0" smtClean="0"/>
              <a:t>Repeat until you reach the </a:t>
            </a:r>
            <a:r>
              <a:rPr lang="en-US" sz="2000" smtClean="0"/>
              <a:t>goal node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229600" cy="563562"/>
          </a:xfrm>
        </p:spPr>
        <p:txBody>
          <a:bodyPr/>
          <a:lstStyle/>
          <a:p>
            <a:r>
              <a:rPr lang="en-US" dirty="0" smtClean="0"/>
              <a:t>Track distances to nodes [1   2   3   4   5]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/>
          <a:lstStyle/>
          <a:p>
            <a:pPr hangingPunct="0"/>
            <a:r>
              <a:rPr lang="en-US" sz="2000" dirty="0"/>
              <a:t>1: [0*</a:t>
            </a:r>
            <a:r>
              <a:rPr lang="en-US" sz="2000"/>
              <a:t>	</a:t>
            </a:r>
            <a:r>
              <a:rPr lang="en-US" sz="2000" smtClean="0"/>
              <a:t>                                             </a:t>
            </a:r>
            <a:r>
              <a:rPr lang="en-US" sz="2000" dirty="0"/>
              <a:t>]</a:t>
            </a:r>
            <a:endParaRPr lang="en-US" sz="800" dirty="0"/>
          </a:p>
          <a:p>
            <a:pPr hangingPunct="0"/>
            <a:r>
              <a:rPr lang="en-US" sz="800" dirty="0"/>
              <a:t> </a:t>
            </a:r>
          </a:p>
          <a:p>
            <a:pPr hangingPunct="0"/>
            <a:r>
              <a:rPr lang="en-US" sz="2000" dirty="0"/>
              <a:t>2: [0* 	</a:t>
            </a:r>
            <a:r>
              <a:rPr lang="en-US" sz="2000" dirty="0" smtClean="0"/>
              <a:t>7      12</a:t>
            </a:r>
            <a:r>
              <a:rPr lang="en-US" sz="2000" dirty="0"/>
              <a:t>	</a:t>
            </a:r>
            <a:r>
              <a:rPr lang="en-US" sz="2000" dirty="0" smtClean="0"/>
              <a:t>    21     31      44 ]               </a:t>
            </a:r>
            <a:endParaRPr lang="en-US" sz="2000" dirty="0"/>
          </a:p>
          <a:p>
            <a:pPr hangingPunct="0"/>
            <a:r>
              <a:rPr lang="en-US" sz="800" dirty="0"/>
              <a:t> </a:t>
            </a:r>
          </a:p>
          <a:p>
            <a:pPr hangingPunct="0"/>
            <a:r>
              <a:rPr lang="en-US" sz="2000" dirty="0"/>
              <a:t>3: [0* 	</a:t>
            </a:r>
            <a:r>
              <a:rPr lang="en-US" sz="2000" dirty="0" smtClean="0"/>
              <a:t>7*    12</a:t>
            </a:r>
            <a:r>
              <a:rPr lang="en-US" sz="2000" dirty="0"/>
              <a:t>	</a:t>
            </a:r>
            <a:r>
              <a:rPr lang="en-US" sz="2000" dirty="0" smtClean="0"/>
              <a:t>    21     31      44 ] </a:t>
            </a:r>
            <a:endParaRPr lang="en-US" sz="2000" dirty="0"/>
          </a:p>
          <a:p>
            <a:pPr hangingPunct="0"/>
            <a:r>
              <a:rPr lang="en-US" sz="2000" dirty="0"/>
              <a:t>Node 2 has just become permanent. </a:t>
            </a:r>
            <a:endParaRPr lang="en-US" sz="800" dirty="0"/>
          </a:p>
          <a:p>
            <a:pPr hangingPunct="0"/>
            <a:r>
              <a:rPr lang="en-US" sz="800" dirty="0"/>
              <a:t> </a:t>
            </a:r>
          </a:p>
          <a:p>
            <a:pPr hangingPunct="0"/>
            <a:r>
              <a:rPr lang="en-US" sz="2000" dirty="0"/>
              <a:t>4: Examine paths (1,2) + (2, j) for each j</a:t>
            </a:r>
          </a:p>
          <a:p>
            <a:pPr hangingPunct="0"/>
            <a:r>
              <a:rPr lang="en-US" sz="2000" dirty="0"/>
              <a:t> </a:t>
            </a:r>
            <a:r>
              <a:rPr lang="en-US" sz="2000" u="sng" dirty="0"/>
              <a:t>j	temp label	  (1,2) + (2, j)    Change?</a:t>
            </a:r>
          </a:p>
          <a:p>
            <a:pPr hangingPunct="0"/>
            <a:r>
              <a:rPr lang="en-US" sz="2000" dirty="0"/>
              <a:t>3	12		  7 + 7   		no</a:t>
            </a:r>
          </a:p>
          <a:p>
            <a:pPr hangingPunct="0"/>
            <a:r>
              <a:rPr lang="en-US" sz="2000" dirty="0"/>
              <a:t>4	21		7+12= 19	</a:t>
            </a:r>
            <a:r>
              <a:rPr lang="en-US" sz="2000" dirty="0" smtClean="0"/>
              <a:t>19</a:t>
            </a:r>
            <a:endParaRPr lang="en-US" sz="2000" dirty="0"/>
          </a:p>
          <a:p>
            <a:pPr hangingPunct="0"/>
            <a:r>
              <a:rPr lang="en-US" sz="2000" dirty="0"/>
              <a:t>5	31		7+21=28		28</a:t>
            </a:r>
          </a:p>
          <a:p>
            <a:pPr hangingPunct="0"/>
            <a:r>
              <a:rPr lang="en-US" sz="2000" dirty="0"/>
              <a:t>6	44		7+31=38		38</a:t>
            </a:r>
            <a:endParaRPr lang="en-US" sz="800" dirty="0"/>
          </a:p>
          <a:p>
            <a:pPr hangingPunct="0"/>
            <a:r>
              <a:rPr lang="en-US" sz="800" dirty="0"/>
              <a:t>		</a:t>
            </a:r>
          </a:p>
          <a:p>
            <a:pPr hangingPunct="0"/>
            <a:r>
              <a:rPr lang="en-US" sz="2000" dirty="0"/>
              <a:t>New labels: </a:t>
            </a:r>
            <a:endParaRPr lang="en-US" sz="2000" dirty="0" smtClean="0"/>
          </a:p>
          <a:p>
            <a:pPr hangingPunct="0"/>
            <a:r>
              <a:rPr lang="en-US" sz="2000" dirty="0" smtClean="0"/>
              <a:t>[</a:t>
            </a:r>
            <a:r>
              <a:rPr lang="en-US" sz="2000" dirty="0"/>
              <a:t>0* </a:t>
            </a:r>
            <a:r>
              <a:rPr lang="en-US" sz="2000" dirty="0" smtClean="0"/>
              <a:t>     7*     12     19     28</a:t>
            </a:r>
            <a:r>
              <a:rPr lang="en-US" sz="2000" dirty="0"/>
              <a:t>	</a:t>
            </a:r>
            <a:r>
              <a:rPr lang="en-US" sz="2000" dirty="0" smtClean="0"/>
              <a:t> 38</a:t>
            </a:r>
            <a:r>
              <a:rPr lang="en-US" dirty="0"/>
              <a:t>]	</a:t>
            </a:r>
            <a:r>
              <a:rPr lang="en-US" sz="2000" dirty="0" smtClean="0"/>
              <a:t>Make the </a:t>
            </a:r>
            <a:r>
              <a:rPr lang="en-US" sz="2000" smtClean="0"/>
              <a:t>smallest one </a:t>
            </a:r>
            <a:r>
              <a:rPr lang="en-US" sz="2000" dirty="0" smtClean="0"/>
              <a:t>permanent</a:t>
            </a:r>
            <a:r>
              <a:rPr lang="en-US" dirty="0"/>
              <a:t>	</a:t>
            </a:r>
            <a:endParaRPr lang="en-US" sz="2000" dirty="0" smtClean="0"/>
          </a:p>
          <a:p>
            <a:pPr hangingPunct="0"/>
            <a:r>
              <a:rPr lang="en-US" sz="2000" dirty="0" smtClean="0"/>
              <a:t>[0*      7*     12</a:t>
            </a:r>
            <a:r>
              <a:rPr lang="en-US" sz="2000" smtClean="0"/>
              <a:t>*   </a:t>
            </a:r>
            <a:r>
              <a:rPr lang="en-US" sz="2000" dirty="0" smtClean="0"/>
              <a:t>19     28	 38]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6400800"/>
          </a:xfrm>
        </p:spPr>
        <p:txBody>
          <a:bodyPr>
            <a:noAutofit/>
          </a:bodyPr>
          <a:lstStyle/>
          <a:p>
            <a:pPr hangingPunct="0"/>
            <a:r>
              <a:rPr lang="en-US" sz="2000" dirty="0" smtClean="0"/>
              <a:t>[</a:t>
            </a:r>
            <a:r>
              <a:rPr lang="en-US" sz="2000" dirty="0"/>
              <a:t>0</a:t>
            </a:r>
            <a:r>
              <a:rPr lang="en-US" sz="2000"/>
              <a:t>* </a:t>
            </a:r>
            <a:r>
              <a:rPr lang="en-US" sz="2000" smtClean="0"/>
              <a:t>  7</a:t>
            </a:r>
            <a:r>
              <a:rPr lang="en-US" sz="2000" dirty="0"/>
              <a:t>*</a:t>
            </a:r>
            <a:r>
              <a:rPr lang="en-US" sz="2000"/>
              <a:t>	</a:t>
            </a:r>
            <a:r>
              <a:rPr lang="en-US" sz="2000" smtClean="0"/>
              <a:t>12*    19</a:t>
            </a:r>
            <a:r>
              <a:rPr lang="en-US" sz="2000"/>
              <a:t>	</a:t>
            </a:r>
            <a:r>
              <a:rPr lang="en-US" sz="2000" smtClean="0"/>
              <a:t>   28     38</a:t>
            </a:r>
            <a:r>
              <a:rPr lang="en-US" sz="2000" dirty="0"/>
              <a:t>]	</a:t>
            </a:r>
            <a:r>
              <a:rPr lang="en-US" sz="800" dirty="0"/>
              <a:t>                 </a:t>
            </a:r>
          </a:p>
          <a:p>
            <a:pPr hangingPunct="0"/>
            <a:r>
              <a:rPr lang="en-US" sz="800" dirty="0"/>
              <a:t> </a:t>
            </a:r>
          </a:p>
          <a:p>
            <a:pPr hangingPunct="0"/>
            <a:r>
              <a:rPr lang="en-US" sz="2000" u="sng" dirty="0"/>
              <a:t>Repeat for node 3: </a:t>
            </a:r>
            <a:r>
              <a:rPr lang="en-US" sz="2000" dirty="0" smtClean="0"/>
              <a:t> examine </a:t>
            </a:r>
            <a:r>
              <a:rPr lang="en-US" sz="2000" dirty="0"/>
              <a:t>paths (1,3) + (3, j) for each j</a:t>
            </a:r>
          </a:p>
          <a:p>
            <a:pPr hangingPunct="0"/>
            <a:r>
              <a:rPr lang="en-US" sz="2000" u="sng" dirty="0"/>
              <a:t>j	temp label	  (1,3) + (3, j)    Change?</a:t>
            </a:r>
          </a:p>
          <a:p>
            <a:pPr hangingPunct="0"/>
            <a:r>
              <a:rPr lang="en-US" sz="2000" dirty="0"/>
              <a:t>4	19		12+7= 31	</a:t>
            </a:r>
            <a:r>
              <a:rPr lang="en-US" sz="2000" dirty="0" smtClean="0"/>
              <a:t>no</a:t>
            </a:r>
            <a:endParaRPr lang="en-US" sz="2000" dirty="0"/>
          </a:p>
          <a:p>
            <a:pPr hangingPunct="0"/>
            <a:r>
              <a:rPr lang="en-US" sz="2000" dirty="0"/>
              <a:t>5	28		12+12= 24	</a:t>
            </a:r>
            <a:r>
              <a:rPr lang="en-US" sz="2000" dirty="0" smtClean="0"/>
              <a:t>24</a:t>
            </a:r>
            <a:endParaRPr lang="en-US" sz="2000" dirty="0"/>
          </a:p>
          <a:p>
            <a:pPr hangingPunct="0"/>
            <a:r>
              <a:rPr lang="en-US" sz="2000" dirty="0"/>
              <a:t>6	38		12+21=33	</a:t>
            </a:r>
            <a:r>
              <a:rPr lang="en-US" sz="2000" dirty="0" smtClean="0"/>
              <a:t>33</a:t>
            </a:r>
            <a:endParaRPr lang="en-US" sz="2000" dirty="0"/>
          </a:p>
          <a:p>
            <a:pPr hangingPunct="0"/>
            <a:r>
              <a:rPr lang="en-US" sz="2000" dirty="0"/>
              <a:t> </a:t>
            </a:r>
          </a:p>
          <a:p>
            <a:pPr hangingPunct="0"/>
            <a:r>
              <a:rPr lang="en-US" sz="2000" dirty="0"/>
              <a:t>New labels</a:t>
            </a:r>
            <a:r>
              <a:rPr lang="en-US" sz="2000" dirty="0" smtClean="0"/>
              <a:t>:                             [</a:t>
            </a:r>
            <a:r>
              <a:rPr lang="en-US" sz="2000" dirty="0"/>
              <a:t>0* </a:t>
            </a:r>
            <a:r>
              <a:rPr lang="en-US" sz="2000" dirty="0" smtClean="0"/>
              <a:t>    7*    12*    19    24    33</a:t>
            </a:r>
            <a:r>
              <a:rPr lang="en-US" sz="2000" dirty="0"/>
              <a:t>]     </a:t>
            </a:r>
            <a:r>
              <a:rPr lang="en-US" sz="800" dirty="0"/>
              <a:t>  </a:t>
            </a:r>
            <a:r>
              <a:rPr lang="en-US" sz="800" i="1" dirty="0"/>
              <a:t>    </a:t>
            </a:r>
            <a:endParaRPr lang="en-US" sz="800" dirty="0"/>
          </a:p>
          <a:p>
            <a:pPr hangingPunct="0"/>
            <a:r>
              <a:rPr lang="en-US" sz="800" dirty="0"/>
              <a:t> </a:t>
            </a:r>
          </a:p>
          <a:p>
            <a:pPr hangingPunct="0"/>
            <a:r>
              <a:rPr lang="en-US" sz="2000" dirty="0"/>
              <a:t>New permanent node </a:t>
            </a:r>
            <a:r>
              <a:rPr lang="en-US" sz="2000" dirty="0" smtClean="0"/>
              <a:t>4:      [</a:t>
            </a:r>
            <a:r>
              <a:rPr lang="en-US" sz="2000" dirty="0"/>
              <a:t>0* </a:t>
            </a:r>
            <a:r>
              <a:rPr lang="en-US" sz="2000" dirty="0" smtClean="0"/>
              <a:t>   7*     12</a:t>
            </a:r>
            <a:r>
              <a:rPr lang="en-US" sz="2000" dirty="0"/>
              <a:t>*	</a:t>
            </a:r>
            <a:r>
              <a:rPr lang="en-US" sz="2000" dirty="0" smtClean="0"/>
              <a:t>19*  24</a:t>
            </a:r>
            <a:r>
              <a:rPr lang="en-US" sz="2000" dirty="0"/>
              <a:t>	</a:t>
            </a:r>
            <a:r>
              <a:rPr lang="en-US" sz="2000" dirty="0" smtClean="0"/>
              <a:t> 33</a:t>
            </a:r>
            <a:r>
              <a:rPr lang="en-US" sz="2000" dirty="0"/>
              <a:t>]        </a:t>
            </a:r>
          </a:p>
          <a:p>
            <a:pPr hangingPunct="0"/>
            <a:r>
              <a:rPr lang="en-US" sz="2000" dirty="0"/>
              <a:t> </a:t>
            </a:r>
          </a:p>
          <a:p>
            <a:pPr hangingPunct="0"/>
            <a:r>
              <a:rPr lang="en-US" sz="2000" u="sng" dirty="0"/>
              <a:t>Repeat for node 4: </a:t>
            </a:r>
            <a:endParaRPr lang="en-US" sz="2000" dirty="0"/>
          </a:p>
          <a:p>
            <a:pPr hangingPunct="0"/>
            <a:r>
              <a:rPr lang="en-US" sz="2000" dirty="0"/>
              <a:t>Examine paths (1,4) + (4, j) for each j</a:t>
            </a:r>
          </a:p>
          <a:p>
            <a:pPr hangingPunct="0"/>
            <a:r>
              <a:rPr lang="en-US" sz="2000" dirty="0"/>
              <a:t>j	temp label	  (1,4) + (4, j)    Change?</a:t>
            </a:r>
          </a:p>
          <a:p>
            <a:pPr hangingPunct="0"/>
            <a:r>
              <a:rPr lang="en-US" sz="2000" dirty="0"/>
              <a:t>5	24		19+7= 26	</a:t>
            </a:r>
            <a:r>
              <a:rPr lang="en-US" sz="2000" dirty="0" smtClean="0"/>
              <a:t>no</a:t>
            </a:r>
            <a:endParaRPr lang="en-US" sz="2000" dirty="0"/>
          </a:p>
          <a:p>
            <a:pPr hangingPunct="0"/>
            <a:r>
              <a:rPr lang="en-US" sz="2000" dirty="0"/>
              <a:t>6	33		19+12=31	</a:t>
            </a:r>
            <a:r>
              <a:rPr lang="en-US" sz="2000" dirty="0" smtClean="0"/>
              <a:t>31</a:t>
            </a:r>
            <a:endParaRPr lang="en-US" sz="800" dirty="0"/>
          </a:p>
          <a:p>
            <a:pPr hangingPunct="0"/>
            <a:r>
              <a:rPr lang="en-US" sz="800" dirty="0"/>
              <a:t> </a:t>
            </a:r>
          </a:p>
          <a:p>
            <a:pPr hangingPunct="0"/>
            <a:r>
              <a:rPr lang="en-US" sz="2000" dirty="0"/>
              <a:t>[0* 	7*	12*	19*	24*	31]         </a:t>
            </a:r>
          </a:p>
          <a:p>
            <a:pPr hangingPunct="0"/>
            <a:r>
              <a:rPr lang="en-US" sz="2000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 hangingPunct="0"/>
            <a:r>
              <a:rPr lang="en-US" sz="2000" u="sng" dirty="0" smtClean="0"/>
              <a:t>Repeat </a:t>
            </a:r>
            <a:r>
              <a:rPr lang="en-US" sz="2000" u="sng" dirty="0"/>
              <a:t>for node 5: </a:t>
            </a:r>
            <a:endParaRPr lang="en-US" sz="2000" dirty="0"/>
          </a:p>
          <a:p>
            <a:pPr hangingPunct="0"/>
            <a:r>
              <a:rPr lang="en-US" sz="2000" dirty="0"/>
              <a:t>Examine paths (1,5) + (5, j) for each j</a:t>
            </a:r>
          </a:p>
          <a:p>
            <a:pPr hangingPunct="0"/>
            <a:r>
              <a:rPr lang="en-US" sz="2000" dirty="0"/>
              <a:t> </a:t>
            </a:r>
          </a:p>
          <a:p>
            <a:pPr hangingPunct="0"/>
            <a:r>
              <a:rPr lang="en-US" sz="2000" dirty="0"/>
              <a:t>j	temp </a:t>
            </a:r>
            <a:r>
              <a:rPr lang="en-US" sz="2000" dirty="0" smtClean="0"/>
              <a:t>label      (1,5</a:t>
            </a:r>
            <a:r>
              <a:rPr lang="en-US" sz="2000" dirty="0"/>
              <a:t>) + (5, j)    Change?</a:t>
            </a:r>
          </a:p>
          <a:p>
            <a:pPr hangingPunct="0"/>
            <a:r>
              <a:rPr lang="en-US" sz="2000" dirty="0"/>
              <a:t>6	31		24+7=31	 </a:t>
            </a:r>
            <a:r>
              <a:rPr lang="en-US" sz="2000" dirty="0" smtClean="0"/>
              <a:t>           no</a:t>
            </a:r>
            <a:r>
              <a:rPr lang="en-US" sz="2000" dirty="0"/>
              <a:t>, but </a:t>
            </a:r>
            <a:r>
              <a:rPr lang="en-US" sz="2000" dirty="0" smtClean="0"/>
              <a:t>two paths: (1,5</a:t>
            </a:r>
            <a:r>
              <a:rPr lang="en-US" sz="2000" dirty="0"/>
              <a:t>), (5,6) and whatever </a:t>
            </a:r>
            <a:endParaRPr lang="en-US" sz="2000" dirty="0" smtClean="0"/>
          </a:p>
          <a:p>
            <a:pPr hangingPunct="0"/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 got </a:t>
            </a:r>
            <a:r>
              <a:rPr lang="en-US" sz="2000" dirty="0"/>
              <a:t>us </a:t>
            </a:r>
            <a:r>
              <a:rPr lang="en-US" sz="2000"/>
              <a:t>here</a:t>
            </a:r>
            <a:r>
              <a:rPr lang="en-US" sz="2000" smtClean="0"/>
              <a:t>.</a:t>
            </a:r>
            <a:endParaRPr lang="en-US" sz="2000" dirty="0"/>
          </a:p>
          <a:p>
            <a:pPr hangingPunct="0"/>
            <a:r>
              <a:rPr lang="en-US" sz="2000" dirty="0"/>
              <a:t>[0* </a:t>
            </a:r>
            <a:r>
              <a:rPr lang="en-US" sz="2000" dirty="0" smtClean="0"/>
              <a:t>  7</a:t>
            </a:r>
            <a:r>
              <a:rPr lang="en-US" sz="2000" dirty="0"/>
              <a:t>*	</a:t>
            </a:r>
            <a:r>
              <a:rPr lang="en-US" sz="2000" dirty="0" smtClean="0"/>
              <a:t>12*   19*  24*  </a:t>
            </a:r>
            <a:r>
              <a:rPr lang="en-US" sz="2000" smtClean="0"/>
              <a:t>31*]</a:t>
            </a:r>
            <a:endParaRPr lang="en-US" sz="2000" dirty="0"/>
          </a:p>
          <a:p>
            <a:pPr hangingPunct="0"/>
            <a:r>
              <a:rPr lang="en-US" sz="2000"/>
              <a:t> </a:t>
            </a:r>
            <a:r>
              <a:rPr lang="en-US" sz="2000" u="sng" smtClean="0"/>
              <a:t>How </a:t>
            </a:r>
            <a:r>
              <a:rPr lang="en-US" sz="2000" u="sng" dirty="0"/>
              <a:t>do we find the path that got us from 1 to 6? </a:t>
            </a:r>
            <a:endParaRPr lang="en-US" sz="2000" dirty="0"/>
          </a:p>
          <a:p>
            <a:pPr hangingPunct="0"/>
            <a:r>
              <a:rPr lang="en-US" sz="2000" dirty="0"/>
              <a:t>Track where you </a:t>
            </a:r>
            <a:r>
              <a:rPr lang="en-US" sz="2000"/>
              <a:t>came </a:t>
            </a:r>
            <a:r>
              <a:rPr lang="en-US" sz="2000" smtClean="0"/>
              <a:t>from </a:t>
            </a:r>
            <a:endParaRPr lang="en-US" sz="2000" dirty="0"/>
          </a:p>
          <a:p>
            <a:pPr hangingPunct="0"/>
            <a:r>
              <a:rPr lang="en-US" sz="2000" dirty="0"/>
              <a:t>Or find the node x  whose shortest path  plus c</a:t>
            </a:r>
            <a:r>
              <a:rPr lang="en-US" sz="2000" baseline="-25000" dirty="0"/>
              <a:t>x6</a:t>
            </a:r>
            <a:r>
              <a:rPr lang="en-US" sz="2000" dirty="0"/>
              <a:t> = 31:</a:t>
            </a:r>
          </a:p>
          <a:p>
            <a:pPr hangingPunct="0"/>
            <a:r>
              <a:rPr lang="en-US" sz="2000" dirty="0" smtClean="0"/>
              <a:t>node 5</a:t>
            </a:r>
            <a:r>
              <a:rPr lang="en-US" sz="2000" dirty="0"/>
              <a:t>: </a:t>
            </a:r>
            <a:r>
              <a:rPr lang="en-US" sz="2000" dirty="0" smtClean="0"/>
              <a:t>  24 </a:t>
            </a:r>
            <a:r>
              <a:rPr lang="en-US" sz="2000"/>
              <a:t>+ </a:t>
            </a:r>
            <a:r>
              <a:rPr lang="en-US" sz="2000" smtClean="0"/>
              <a:t> 7 </a:t>
            </a:r>
            <a:r>
              <a:rPr lang="en-US" sz="2000" dirty="0"/>
              <a:t>= 31*</a:t>
            </a:r>
          </a:p>
          <a:p>
            <a:pPr hangingPunct="0"/>
            <a:r>
              <a:rPr lang="en-US" sz="2000" dirty="0" smtClean="0"/>
              <a:t>node 4</a:t>
            </a:r>
            <a:r>
              <a:rPr lang="en-US" sz="2000" dirty="0"/>
              <a:t>: </a:t>
            </a:r>
            <a:r>
              <a:rPr lang="en-US" sz="2000" dirty="0" smtClean="0"/>
              <a:t> </a:t>
            </a:r>
            <a:r>
              <a:rPr lang="en-US" sz="2000" smtClean="0"/>
              <a:t>19 + 12 </a:t>
            </a:r>
            <a:r>
              <a:rPr lang="en-US" sz="2000" dirty="0"/>
              <a:t>= 31*</a:t>
            </a:r>
          </a:p>
          <a:p>
            <a:pPr hangingPunct="0"/>
            <a:r>
              <a:rPr lang="en-US" sz="2000" dirty="0" smtClean="0"/>
              <a:t>node 3</a:t>
            </a:r>
            <a:r>
              <a:rPr lang="en-US" sz="2000" dirty="0"/>
              <a:t>:  12 + 21 = 33</a:t>
            </a:r>
          </a:p>
          <a:p>
            <a:pPr hangingPunct="0"/>
            <a:r>
              <a:rPr lang="en-US" sz="2000" dirty="0" smtClean="0"/>
              <a:t>node 2</a:t>
            </a:r>
            <a:r>
              <a:rPr lang="en-US" sz="2000" dirty="0"/>
              <a:t>: </a:t>
            </a:r>
            <a:r>
              <a:rPr lang="en-US" sz="2000" dirty="0" smtClean="0"/>
              <a:t>  7  + </a:t>
            </a:r>
            <a:r>
              <a:rPr lang="en-US" sz="2000" dirty="0"/>
              <a:t>31 </a:t>
            </a:r>
            <a:r>
              <a:rPr lang="en-US" sz="2000"/>
              <a:t>= </a:t>
            </a:r>
            <a:r>
              <a:rPr lang="en-US" sz="2000" smtClean="0"/>
              <a:t>38</a:t>
            </a:r>
          </a:p>
          <a:p>
            <a:pPr hangingPunct="0"/>
            <a:r>
              <a:rPr lang="en-US" sz="2000" smtClean="0"/>
              <a:t>node 1:   0  + 44 = 44</a:t>
            </a:r>
            <a:endParaRPr lang="en-US" sz="800" smtClean="0"/>
          </a:p>
          <a:p>
            <a:pPr hangingPunct="0"/>
            <a:endParaRPr lang="en-US" sz="800" smtClean="0"/>
          </a:p>
          <a:p>
            <a:pPr hangingPunct="0"/>
            <a:r>
              <a:rPr lang="en-US" sz="2000" smtClean="0"/>
              <a:t>Paths: 1 </a:t>
            </a:r>
            <a:r>
              <a:rPr lang="en-US" sz="2000" i="1" smtClean="0"/>
              <a:t> </a:t>
            </a:r>
            <a:r>
              <a:rPr lang="en-US" sz="1600" i="1" smtClean="0"/>
              <a:t>→</a:t>
            </a:r>
            <a:r>
              <a:rPr lang="en-US" sz="2000" i="1" smtClean="0"/>
              <a:t> 2 </a:t>
            </a:r>
            <a:r>
              <a:rPr lang="en-US" sz="1600" i="1" smtClean="0"/>
              <a:t>→</a:t>
            </a:r>
            <a:r>
              <a:rPr lang="en-US" sz="2000" i="1" smtClean="0"/>
              <a:t>  4</a:t>
            </a:r>
            <a:r>
              <a:rPr lang="en-US" sz="1600" i="1" smtClean="0"/>
              <a:t>→</a:t>
            </a:r>
            <a:r>
              <a:rPr lang="en-US" sz="2000" i="1" smtClean="0"/>
              <a:t> 6    or </a:t>
            </a:r>
            <a:r>
              <a:rPr lang="en-US" sz="2000" smtClean="0"/>
              <a:t>1 </a:t>
            </a:r>
            <a:r>
              <a:rPr lang="en-US" sz="2000" i="1" smtClean="0"/>
              <a:t> </a:t>
            </a:r>
            <a:r>
              <a:rPr lang="en-US" sz="1600" i="1" smtClean="0"/>
              <a:t>→</a:t>
            </a:r>
            <a:r>
              <a:rPr lang="en-US" sz="2000" i="1" smtClean="0"/>
              <a:t> 3 </a:t>
            </a:r>
            <a:r>
              <a:rPr lang="en-US" sz="1600" i="1" smtClean="0"/>
              <a:t>→</a:t>
            </a:r>
            <a:r>
              <a:rPr lang="en-US" sz="2000" i="1" smtClean="0"/>
              <a:t>  4 </a:t>
            </a:r>
            <a:r>
              <a:rPr lang="en-US" sz="1600" i="1" smtClean="0"/>
              <a:t>→</a:t>
            </a:r>
            <a:r>
              <a:rPr lang="en-US" sz="2000" i="1" smtClean="0"/>
              <a:t> 6 or </a:t>
            </a:r>
            <a:r>
              <a:rPr lang="en-US" sz="2000" smtClean="0"/>
              <a:t>1 </a:t>
            </a:r>
            <a:r>
              <a:rPr lang="en-US" sz="2000" i="1" smtClean="0"/>
              <a:t> </a:t>
            </a:r>
            <a:r>
              <a:rPr lang="en-US" sz="1600" i="1" smtClean="0"/>
              <a:t>→</a:t>
            </a:r>
            <a:r>
              <a:rPr lang="en-US" sz="2000" i="1" smtClean="0"/>
              <a:t> 3 </a:t>
            </a:r>
            <a:r>
              <a:rPr lang="en-US" sz="1600" i="1" smtClean="0"/>
              <a:t>→</a:t>
            </a:r>
            <a:r>
              <a:rPr lang="en-US" sz="2000" i="1" smtClean="0"/>
              <a:t>  5 </a:t>
            </a:r>
            <a:r>
              <a:rPr lang="en-US" sz="1600" i="1" smtClean="0"/>
              <a:t>→</a:t>
            </a:r>
            <a:r>
              <a:rPr lang="en-US" sz="2000" i="1" smtClean="0"/>
              <a:t> 6</a:t>
            </a:r>
            <a:endParaRPr lang="en-US" sz="2000" smtClean="0"/>
          </a:p>
          <a:p>
            <a:pPr hangingPunct="0"/>
            <a:endParaRPr lang="en-US" sz="2000" b="1" dirty="0"/>
          </a:p>
          <a:p>
            <a:pPr hangingPunct="0"/>
            <a:r>
              <a:rPr lang="en-US" sz="2000" dirty="0"/>
              <a:t> </a:t>
            </a:r>
          </a:p>
          <a:p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Condensed Version of the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sz="2000" i="1" dirty="0" smtClean="0"/>
              <a:t>Step </a:t>
            </a:r>
            <a:r>
              <a:rPr lang="en-US" sz="2000" i="1" dirty="0"/>
              <a:t>0:</a:t>
            </a:r>
            <a:r>
              <a:rPr lang="en-US" sz="2000" dirty="0"/>
              <a:t> identify the node closest to the origin</a:t>
            </a:r>
            <a:r>
              <a:rPr lang="en-US" sz="2000" dirty="0" smtClean="0"/>
              <a:t>.</a:t>
            </a:r>
          </a:p>
          <a:p>
            <a:pPr hangingPunct="0"/>
            <a:r>
              <a:rPr lang="en-US" sz="2000" i="1" dirty="0" smtClean="0"/>
              <a:t>Step </a:t>
            </a:r>
            <a:r>
              <a:rPr lang="en-US" sz="2000" i="1" dirty="0"/>
              <a:t>n:</a:t>
            </a:r>
            <a:r>
              <a:rPr lang="en-US" sz="2000" dirty="0"/>
              <a:t> identify the new (unidentified) node closest to each of the n-1 old nodes.  Add the distance from origin to the old node to the distance from the old node to the new node.</a:t>
            </a:r>
          </a:p>
          <a:p>
            <a:pPr hangingPunct="0"/>
            <a:r>
              <a:rPr lang="en-US" sz="2000" dirty="0"/>
              <a:t>The minimum of these sums identifies the nth closest </a:t>
            </a:r>
            <a:r>
              <a:rPr lang="en-US" sz="2000" dirty="0" smtClean="0"/>
              <a:t>node.</a:t>
            </a:r>
          </a:p>
          <a:p>
            <a:pPr hangingPunct="0"/>
            <a:r>
              <a:rPr lang="en-US" sz="2000" dirty="0" smtClean="0"/>
              <a:t>Stop </a:t>
            </a:r>
            <a:r>
              <a:rPr lang="en-US" sz="2000" dirty="0"/>
              <a:t>when you reach the destination</a:t>
            </a:r>
            <a:r>
              <a:rPr lang="en-US" sz="2000" dirty="0" smtClean="0"/>
              <a:t>.</a:t>
            </a:r>
          </a:p>
          <a:p>
            <a:pPr hangingPunct="0"/>
            <a:endParaRPr lang="en-US" sz="2000" dirty="0" smtClean="0"/>
          </a:p>
          <a:p>
            <a:pPr hangingPunct="0"/>
            <a:r>
              <a:rPr lang="en-US" sz="2000" u="sng" dirty="0" smtClean="0"/>
              <a:t>Step  Node   Distance   Predecessor</a:t>
            </a:r>
          </a:p>
          <a:p>
            <a:pPr hangingPunct="0"/>
            <a:r>
              <a:rPr lang="en-US" sz="2000" dirty="0" smtClean="0"/>
              <a:t>0	      1	             0	              --</a:t>
            </a:r>
          </a:p>
          <a:p>
            <a:pPr hangingPunct="0"/>
            <a:r>
              <a:rPr lang="en-US" sz="2000" dirty="0" smtClean="0"/>
              <a:t>1	      2	             7	              1</a:t>
            </a:r>
          </a:p>
          <a:p>
            <a:pPr hangingPunct="0"/>
            <a:r>
              <a:rPr lang="en-US" sz="2000" dirty="0" smtClean="0"/>
              <a:t>2          3             12              1</a:t>
            </a:r>
          </a:p>
          <a:p>
            <a:pPr hangingPunct="0"/>
            <a:r>
              <a:rPr lang="en-US" sz="2000" dirty="0" smtClean="0"/>
              <a:t>3          4             19          2 or 3</a:t>
            </a:r>
          </a:p>
          <a:p>
            <a:pPr hangingPunct="0"/>
            <a:r>
              <a:rPr lang="en-US" sz="2000" dirty="0" smtClean="0"/>
              <a:t>4          5              21             3</a:t>
            </a:r>
          </a:p>
          <a:p>
            <a:pPr hangingPunct="0"/>
            <a:r>
              <a:rPr lang="en-US" sz="2000" dirty="0" smtClean="0"/>
              <a:t>5          6              </a:t>
            </a:r>
            <a:r>
              <a:rPr lang="en-US" sz="2000" smtClean="0"/>
              <a:t>31          4 or 5</a:t>
            </a:r>
            <a:endParaRPr lang="en-US" sz="2000" dirty="0" smtClean="0"/>
          </a:p>
          <a:p>
            <a:pPr hangingPunct="0"/>
            <a:r>
              <a:rPr lang="en-US" sz="2000" dirty="0" smtClean="0"/>
              <a:t>Paths: 1 </a:t>
            </a:r>
            <a:r>
              <a:rPr lang="en-US" sz="2000" i="1" dirty="0" smtClean="0"/>
              <a:t> </a:t>
            </a:r>
            <a:r>
              <a:rPr lang="en-US" sz="1600" i="1" dirty="0" smtClean="0"/>
              <a:t>→</a:t>
            </a:r>
            <a:r>
              <a:rPr lang="en-US" sz="2000" i="1" dirty="0" smtClean="0"/>
              <a:t> 2 </a:t>
            </a:r>
            <a:r>
              <a:rPr lang="en-US" sz="1600" i="1" smtClean="0"/>
              <a:t>→</a:t>
            </a:r>
            <a:r>
              <a:rPr lang="en-US" sz="2000" i="1" smtClean="0"/>
              <a:t>  4</a:t>
            </a:r>
            <a:r>
              <a:rPr lang="en-US" sz="1600" i="1" smtClean="0"/>
              <a:t>→</a:t>
            </a:r>
            <a:r>
              <a:rPr lang="en-US" sz="2000" i="1" smtClean="0"/>
              <a:t> </a:t>
            </a:r>
            <a:r>
              <a:rPr lang="en-US" sz="2000" i="1" dirty="0" smtClean="0"/>
              <a:t>6    or </a:t>
            </a:r>
            <a:r>
              <a:rPr lang="en-US" sz="2000" dirty="0" smtClean="0"/>
              <a:t>1 </a:t>
            </a:r>
            <a:r>
              <a:rPr lang="en-US" sz="2000" i="1" dirty="0" smtClean="0"/>
              <a:t> </a:t>
            </a:r>
            <a:r>
              <a:rPr lang="en-US" sz="1600" i="1" dirty="0" smtClean="0"/>
              <a:t>→</a:t>
            </a:r>
            <a:r>
              <a:rPr lang="en-US" sz="2000" i="1" dirty="0" smtClean="0"/>
              <a:t> 3 </a:t>
            </a:r>
            <a:r>
              <a:rPr lang="en-US" sz="1600" i="1" smtClean="0"/>
              <a:t>→</a:t>
            </a:r>
            <a:r>
              <a:rPr lang="en-US" sz="2000" i="1" smtClean="0"/>
              <a:t>  4 </a:t>
            </a:r>
            <a:r>
              <a:rPr lang="en-US" sz="1600" i="1" smtClean="0"/>
              <a:t>→</a:t>
            </a:r>
            <a:r>
              <a:rPr lang="en-US" sz="2000" i="1" smtClean="0"/>
              <a:t> 6  or </a:t>
            </a:r>
            <a:r>
              <a:rPr lang="en-US" sz="2000" smtClean="0"/>
              <a:t>1 </a:t>
            </a:r>
            <a:r>
              <a:rPr lang="en-US" sz="2000" i="1" smtClean="0"/>
              <a:t> </a:t>
            </a:r>
            <a:r>
              <a:rPr lang="en-US" sz="1600" i="1" smtClean="0"/>
              <a:t>→</a:t>
            </a:r>
            <a:r>
              <a:rPr lang="en-US" sz="2000" i="1" smtClean="0"/>
              <a:t> 3 </a:t>
            </a:r>
            <a:r>
              <a:rPr lang="en-US" sz="1600" i="1" smtClean="0"/>
              <a:t>→</a:t>
            </a:r>
            <a:r>
              <a:rPr lang="en-US" sz="2000" i="1" smtClean="0"/>
              <a:t>  5 </a:t>
            </a:r>
            <a:r>
              <a:rPr lang="en-US" sz="1600" i="1" smtClean="0"/>
              <a:t>→</a:t>
            </a:r>
            <a:r>
              <a:rPr lang="en-US" sz="2000" i="1" smtClean="0"/>
              <a:t> 6</a:t>
            </a:r>
            <a:endParaRPr lang="en-US" sz="2000" dirty="0"/>
          </a:p>
          <a:p>
            <a:pPr hangingPunct="0"/>
            <a:r>
              <a:rPr lang="en-US" sz="2000" b="1" dirty="0"/>
              <a:t> </a:t>
            </a:r>
            <a:endParaRPr lang="en-US" sz="2000" dirty="0"/>
          </a:p>
          <a:p>
            <a:endParaRPr lang="en-US" dirty="0"/>
          </a:p>
        </p:txBody>
      </p: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4572000" y="3657600"/>
            <a:ext cx="4419600" cy="2438400"/>
            <a:chOff x="288" y="1027"/>
            <a:chExt cx="4752" cy="1805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288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4752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7" name="Oval 8"/>
            <p:cNvSpPr>
              <a:spLocks noChangeArrowheads="1"/>
            </p:cNvSpPr>
            <p:nvPr/>
          </p:nvSpPr>
          <p:spPr bwMode="auto">
            <a:xfrm>
              <a:off x="3840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8" name="Oval 9"/>
            <p:cNvSpPr>
              <a:spLocks noChangeArrowheads="1"/>
            </p:cNvSpPr>
            <p:nvPr/>
          </p:nvSpPr>
          <p:spPr bwMode="auto">
            <a:xfrm>
              <a:off x="2928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9" name="Oval 10"/>
            <p:cNvSpPr>
              <a:spLocks noChangeArrowheads="1"/>
            </p:cNvSpPr>
            <p:nvPr/>
          </p:nvSpPr>
          <p:spPr bwMode="auto">
            <a:xfrm>
              <a:off x="2016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10" name="Oval 11"/>
            <p:cNvSpPr>
              <a:spLocks noChangeArrowheads="1"/>
            </p:cNvSpPr>
            <p:nvPr/>
          </p:nvSpPr>
          <p:spPr bwMode="auto">
            <a:xfrm>
              <a:off x="1152" y="2064"/>
              <a:ext cx="288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576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4128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>
              <a:off x="3216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2304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>
              <a:off x="1440" y="220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Freeform 22"/>
            <p:cNvSpPr>
              <a:spLocks/>
            </p:cNvSpPr>
            <p:nvPr/>
          </p:nvSpPr>
          <p:spPr bwMode="auto">
            <a:xfrm>
              <a:off x="576" y="1968"/>
              <a:ext cx="1440" cy="240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768" y="0"/>
                </a:cxn>
                <a:cxn ang="0">
                  <a:pos x="1440" y="240"/>
                </a:cxn>
              </a:cxnLst>
              <a:rect l="0" t="0" r="r" b="b"/>
              <a:pathLst>
                <a:path w="1440" h="240">
                  <a:moveTo>
                    <a:pt x="0" y="240"/>
                  </a:moveTo>
                  <a:cubicBezTo>
                    <a:pt x="264" y="120"/>
                    <a:pt x="528" y="0"/>
                    <a:pt x="768" y="0"/>
                  </a:cubicBezTo>
                  <a:cubicBezTo>
                    <a:pt x="1008" y="0"/>
                    <a:pt x="1224" y="120"/>
                    <a:pt x="1440" y="2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Freeform 23"/>
            <p:cNvSpPr>
              <a:spLocks/>
            </p:cNvSpPr>
            <p:nvPr/>
          </p:nvSpPr>
          <p:spPr bwMode="auto">
            <a:xfrm>
              <a:off x="576" y="1728"/>
              <a:ext cx="2352" cy="48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1104" y="0"/>
                </a:cxn>
                <a:cxn ang="0">
                  <a:pos x="2352" y="480"/>
                </a:cxn>
              </a:cxnLst>
              <a:rect l="0" t="0" r="r" b="b"/>
              <a:pathLst>
                <a:path w="2352" h="480">
                  <a:moveTo>
                    <a:pt x="0" y="480"/>
                  </a:moveTo>
                  <a:cubicBezTo>
                    <a:pt x="356" y="240"/>
                    <a:pt x="712" y="0"/>
                    <a:pt x="1104" y="0"/>
                  </a:cubicBezTo>
                  <a:cubicBezTo>
                    <a:pt x="1496" y="0"/>
                    <a:pt x="1924" y="240"/>
                    <a:pt x="2352" y="48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Freeform 24"/>
            <p:cNvSpPr>
              <a:spLocks/>
            </p:cNvSpPr>
            <p:nvPr/>
          </p:nvSpPr>
          <p:spPr bwMode="auto">
            <a:xfrm>
              <a:off x="576" y="1440"/>
              <a:ext cx="3264" cy="768"/>
            </a:xfrm>
            <a:custGeom>
              <a:avLst/>
              <a:gdLst/>
              <a:ahLst/>
              <a:cxnLst>
                <a:cxn ang="0">
                  <a:pos x="0" y="864"/>
                </a:cxn>
                <a:cxn ang="0">
                  <a:pos x="1584" y="0"/>
                </a:cxn>
                <a:cxn ang="0">
                  <a:pos x="3264" y="864"/>
                </a:cxn>
              </a:cxnLst>
              <a:rect l="0" t="0" r="r" b="b"/>
              <a:pathLst>
                <a:path w="3264" h="864">
                  <a:moveTo>
                    <a:pt x="0" y="864"/>
                  </a:moveTo>
                  <a:cubicBezTo>
                    <a:pt x="520" y="432"/>
                    <a:pt x="1040" y="0"/>
                    <a:pt x="1584" y="0"/>
                  </a:cubicBezTo>
                  <a:cubicBezTo>
                    <a:pt x="2128" y="0"/>
                    <a:pt x="2696" y="432"/>
                    <a:pt x="3264" y="86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auto">
            <a:xfrm>
              <a:off x="576" y="1152"/>
              <a:ext cx="4176" cy="1056"/>
            </a:xfrm>
            <a:custGeom>
              <a:avLst/>
              <a:gdLst/>
              <a:ahLst/>
              <a:cxnLst>
                <a:cxn ang="0">
                  <a:pos x="0" y="960"/>
                </a:cxn>
                <a:cxn ang="0">
                  <a:pos x="2016" y="0"/>
                </a:cxn>
                <a:cxn ang="0">
                  <a:pos x="4176" y="960"/>
                </a:cxn>
              </a:cxnLst>
              <a:rect l="0" t="0" r="r" b="b"/>
              <a:pathLst>
                <a:path w="4176" h="960">
                  <a:moveTo>
                    <a:pt x="0" y="960"/>
                  </a:moveTo>
                  <a:cubicBezTo>
                    <a:pt x="660" y="480"/>
                    <a:pt x="1320" y="0"/>
                    <a:pt x="2016" y="0"/>
                  </a:cubicBezTo>
                  <a:cubicBezTo>
                    <a:pt x="2712" y="0"/>
                    <a:pt x="3444" y="480"/>
                    <a:pt x="4176" y="96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Freeform 27"/>
            <p:cNvSpPr>
              <a:spLocks/>
            </p:cNvSpPr>
            <p:nvPr/>
          </p:nvSpPr>
          <p:spPr bwMode="auto">
            <a:xfrm>
              <a:off x="1440" y="1920"/>
              <a:ext cx="1488" cy="288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720" y="0"/>
                </a:cxn>
                <a:cxn ang="0">
                  <a:pos x="1488" y="288"/>
                </a:cxn>
              </a:cxnLst>
              <a:rect l="0" t="0" r="r" b="b"/>
              <a:pathLst>
                <a:path w="1488" h="288">
                  <a:moveTo>
                    <a:pt x="0" y="288"/>
                  </a:moveTo>
                  <a:cubicBezTo>
                    <a:pt x="236" y="144"/>
                    <a:pt x="472" y="0"/>
                    <a:pt x="720" y="0"/>
                  </a:cubicBezTo>
                  <a:cubicBezTo>
                    <a:pt x="968" y="0"/>
                    <a:pt x="1228" y="144"/>
                    <a:pt x="1488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28"/>
            <p:cNvSpPr>
              <a:spLocks/>
            </p:cNvSpPr>
            <p:nvPr/>
          </p:nvSpPr>
          <p:spPr bwMode="auto">
            <a:xfrm>
              <a:off x="1440" y="1728"/>
              <a:ext cx="2400" cy="48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1152" y="0"/>
                </a:cxn>
                <a:cxn ang="0">
                  <a:pos x="2400" y="480"/>
                </a:cxn>
              </a:cxnLst>
              <a:rect l="0" t="0" r="r" b="b"/>
              <a:pathLst>
                <a:path w="2400" h="480">
                  <a:moveTo>
                    <a:pt x="0" y="480"/>
                  </a:moveTo>
                  <a:cubicBezTo>
                    <a:pt x="376" y="240"/>
                    <a:pt x="752" y="0"/>
                    <a:pt x="1152" y="0"/>
                  </a:cubicBezTo>
                  <a:cubicBezTo>
                    <a:pt x="1552" y="0"/>
                    <a:pt x="2192" y="400"/>
                    <a:pt x="2400" y="48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Freeform 29"/>
            <p:cNvSpPr>
              <a:spLocks/>
            </p:cNvSpPr>
            <p:nvPr/>
          </p:nvSpPr>
          <p:spPr bwMode="auto">
            <a:xfrm>
              <a:off x="1440" y="1440"/>
              <a:ext cx="3312" cy="768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1632" y="0"/>
                </a:cxn>
                <a:cxn ang="0">
                  <a:pos x="3312" y="768"/>
                </a:cxn>
              </a:cxnLst>
              <a:rect l="0" t="0" r="r" b="b"/>
              <a:pathLst>
                <a:path w="3312" h="768">
                  <a:moveTo>
                    <a:pt x="0" y="768"/>
                  </a:moveTo>
                  <a:cubicBezTo>
                    <a:pt x="540" y="384"/>
                    <a:pt x="1080" y="0"/>
                    <a:pt x="1632" y="0"/>
                  </a:cubicBezTo>
                  <a:cubicBezTo>
                    <a:pt x="2184" y="0"/>
                    <a:pt x="2748" y="384"/>
                    <a:pt x="3312" y="76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Freeform 30"/>
            <p:cNvSpPr>
              <a:spLocks/>
            </p:cNvSpPr>
            <p:nvPr/>
          </p:nvSpPr>
          <p:spPr bwMode="auto">
            <a:xfrm>
              <a:off x="2304" y="2208"/>
              <a:ext cx="1536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0"/>
                </a:cxn>
              </a:cxnLst>
              <a:rect l="0" t="0" r="r" b="b"/>
              <a:pathLst>
                <a:path w="1536" h="288">
                  <a:moveTo>
                    <a:pt x="0" y="0"/>
                  </a:moveTo>
                  <a:cubicBezTo>
                    <a:pt x="280" y="144"/>
                    <a:pt x="560" y="288"/>
                    <a:pt x="816" y="288"/>
                  </a:cubicBezTo>
                  <a:cubicBezTo>
                    <a:pt x="1072" y="288"/>
                    <a:pt x="1304" y="144"/>
                    <a:pt x="153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" name="Freeform 31"/>
            <p:cNvSpPr>
              <a:spLocks/>
            </p:cNvSpPr>
            <p:nvPr/>
          </p:nvSpPr>
          <p:spPr bwMode="auto">
            <a:xfrm>
              <a:off x="2304" y="2208"/>
              <a:ext cx="2448" cy="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8" y="480"/>
                </a:cxn>
                <a:cxn ang="0">
                  <a:pos x="2448" y="0"/>
                </a:cxn>
              </a:cxnLst>
              <a:rect l="0" t="0" r="r" b="b"/>
              <a:pathLst>
                <a:path w="2448" h="480">
                  <a:moveTo>
                    <a:pt x="0" y="0"/>
                  </a:moveTo>
                  <a:cubicBezTo>
                    <a:pt x="420" y="240"/>
                    <a:pt x="840" y="480"/>
                    <a:pt x="1248" y="480"/>
                  </a:cubicBezTo>
                  <a:cubicBezTo>
                    <a:pt x="1656" y="480"/>
                    <a:pt x="2052" y="240"/>
                    <a:pt x="244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Freeform 32"/>
            <p:cNvSpPr>
              <a:spLocks/>
            </p:cNvSpPr>
            <p:nvPr/>
          </p:nvSpPr>
          <p:spPr bwMode="auto">
            <a:xfrm>
              <a:off x="3216" y="2208"/>
              <a:ext cx="1536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0"/>
                </a:cxn>
              </a:cxnLst>
              <a:rect l="0" t="0" r="r" b="b"/>
              <a:pathLst>
                <a:path w="1536" h="288">
                  <a:moveTo>
                    <a:pt x="0" y="0"/>
                  </a:moveTo>
                  <a:cubicBezTo>
                    <a:pt x="280" y="144"/>
                    <a:pt x="560" y="288"/>
                    <a:pt x="816" y="288"/>
                  </a:cubicBezTo>
                  <a:cubicBezTo>
                    <a:pt x="1072" y="288"/>
                    <a:pt x="1304" y="144"/>
                    <a:pt x="153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Text Box 33"/>
            <p:cNvSpPr txBox="1">
              <a:spLocks noChangeArrowheads="1"/>
            </p:cNvSpPr>
            <p:nvPr/>
          </p:nvSpPr>
          <p:spPr bwMode="auto">
            <a:xfrm>
              <a:off x="806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27" name="Text Box 34"/>
            <p:cNvSpPr txBox="1">
              <a:spLocks noChangeArrowheads="1"/>
            </p:cNvSpPr>
            <p:nvPr/>
          </p:nvSpPr>
          <p:spPr bwMode="auto">
            <a:xfrm>
              <a:off x="1612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28" name="Text Box 35"/>
            <p:cNvSpPr txBox="1">
              <a:spLocks noChangeArrowheads="1"/>
            </p:cNvSpPr>
            <p:nvPr/>
          </p:nvSpPr>
          <p:spPr bwMode="auto">
            <a:xfrm>
              <a:off x="2592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29" name="Text Box 36"/>
            <p:cNvSpPr txBox="1">
              <a:spLocks noChangeArrowheads="1"/>
            </p:cNvSpPr>
            <p:nvPr/>
          </p:nvSpPr>
          <p:spPr bwMode="auto">
            <a:xfrm>
              <a:off x="3484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30" name="Text Box 37"/>
            <p:cNvSpPr txBox="1">
              <a:spLocks noChangeArrowheads="1"/>
            </p:cNvSpPr>
            <p:nvPr/>
          </p:nvSpPr>
          <p:spPr bwMode="auto">
            <a:xfrm>
              <a:off x="4300" y="2208"/>
              <a:ext cx="1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7</a:t>
              </a:r>
            </a:p>
          </p:txBody>
        </p:sp>
        <p:sp>
          <p:nvSpPr>
            <p:cNvPr id="31" name="Text Box 38"/>
            <p:cNvSpPr txBox="1">
              <a:spLocks noChangeArrowheads="1"/>
            </p:cNvSpPr>
            <p:nvPr/>
          </p:nvSpPr>
          <p:spPr bwMode="auto">
            <a:xfrm>
              <a:off x="3484" y="2659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21</a:t>
              </a:r>
            </a:p>
          </p:txBody>
        </p:sp>
        <p:sp>
          <p:nvSpPr>
            <p:cNvPr id="32" name="Text Box 39"/>
            <p:cNvSpPr txBox="1">
              <a:spLocks noChangeArrowheads="1"/>
            </p:cNvSpPr>
            <p:nvPr/>
          </p:nvSpPr>
          <p:spPr bwMode="auto">
            <a:xfrm>
              <a:off x="3072" y="2467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12</a:t>
              </a:r>
            </a:p>
          </p:txBody>
        </p:sp>
        <p:sp>
          <p:nvSpPr>
            <p:cNvPr id="33" name="Text Box 40"/>
            <p:cNvSpPr txBox="1">
              <a:spLocks noChangeArrowheads="1"/>
            </p:cNvSpPr>
            <p:nvPr/>
          </p:nvSpPr>
          <p:spPr bwMode="auto">
            <a:xfrm>
              <a:off x="2016" y="1891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12</a:t>
              </a:r>
            </a:p>
          </p:txBody>
        </p:sp>
        <p:sp>
          <p:nvSpPr>
            <p:cNvPr id="34" name="Text Box 42"/>
            <p:cNvSpPr txBox="1">
              <a:spLocks noChangeArrowheads="1"/>
            </p:cNvSpPr>
            <p:nvPr/>
          </p:nvSpPr>
          <p:spPr bwMode="auto">
            <a:xfrm>
              <a:off x="2476" y="1584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21</a:t>
              </a:r>
            </a:p>
          </p:txBody>
        </p:sp>
        <p:sp>
          <p:nvSpPr>
            <p:cNvPr id="35" name="Text Box 43"/>
            <p:cNvSpPr txBox="1">
              <a:spLocks noChangeArrowheads="1"/>
            </p:cNvSpPr>
            <p:nvPr/>
          </p:nvSpPr>
          <p:spPr bwMode="auto">
            <a:xfrm>
              <a:off x="3004" y="1296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31</a:t>
              </a:r>
            </a:p>
          </p:txBody>
        </p:sp>
        <p:sp>
          <p:nvSpPr>
            <p:cNvPr id="36" name="Text Box 44"/>
            <p:cNvSpPr txBox="1">
              <a:spLocks noChangeArrowheads="1"/>
            </p:cNvSpPr>
            <p:nvPr/>
          </p:nvSpPr>
          <p:spPr bwMode="auto">
            <a:xfrm>
              <a:off x="1248" y="1824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12</a:t>
              </a:r>
            </a:p>
          </p:txBody>
        </p:sp>
        <p:sp>
          <p:nvSpPr>
            <p:cNvPr id="37" name="Text Box 45"/>
            <p:cNvSpPr txBox="1">
              <a:spLocks noChangeArrowheads="1"/>
            </p:cNvSpPr>
            <p:nvPr/>
          </p:nvSpPr>
          <p:spPr bwMode="auto">
            <a:xfrm>
              <a:off x="1612" y="1584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21</a:t>
              </a:r>
            </a:p>
          </p:txBody>
        </p:sp>
        <p:sp>
          <p:nvSpPr>
            <p:cNvPr id="38" name="Text Box 46"/>
            <p:cNvSpPr txBox="1">
              <a:spLocks noChangeArrowheads="1"/>
            </p:cNvSpPr>
            <p:nvPr/>
          </p:nvSpPr>
          <p:spPr bwMode="auto">
            <a:xfrm>
              <a:off x="2092" y="1296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31</a:t>
              </a:r>
            </a:p>
          </p:txBody>
        </p:sp>
        <p:sp>
          <p:nvSpPr>
            <p:cNvPr id="39" name="Text Box 47"/>
            <p:cNvSpPr txBox="1">
              <a:spLocks noChangeArrowheads="1"/>
            </p:cNvSpPr>
            <p:nvPr/>
          </p:nvSpPr>
          <p:spPr bwMode="auto">
            <a:xfrm>
              <a:off x="2524" y="1027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44</a:t>
              </a:r>
            </a:p>
          </p:txBody>
        </p:sp>
        <p:sp>
          <p:nvSpPr>
            <p:cNvPr id="40" name="Text Box 48"/>
            <p:cNvSpPr txBox="1">
              <a:spLocks noChangeArrowheads="1"/>
            </p:cNvSpPr>
            <p:nvPr/>
          </p:nvSpPr>
          <p:spPr bwMode="auto">
            <a:xfrm>
              <a:off x="3772" y="2467"/>
              <a:ext cx="2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12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1892</Words>
  <Application>Microsoft Office PowerPoint</Application>
  <PresentationFormat>On-screen Show (4:3)</PresentationFormat>
  <Paragraphs>647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Chapter 8 Network Models </vt:lpstr>
      <vt:lpstr>Graph or Network</vt:lpstr>
      <vt:lpstr>8.2 Shortest Path Problem</vt:lpstr>
      <vt:lpstr>Car Replacement  </vt:lpstr>
      <vt:lpstr>Dijkstra’s Algorithm</vt:lpstr>
      <vt:lpstr>Track distances to nodes [1   2   3   4   5]</vt:lpstr>
      <vt:lpstr>Slide 7</vt:lpstr>
      <vt:lpstr>Slide 8</vt:lpstr>
      <vt:lpstr>Condensed Version of the Algorithm</vt:lpstr>
      <vt:lpstr>8.3 Maximal Flow</vt:lpstr>
      <vt:lpstr>Find the max flow from 0 to 6</vt:lpstr>
      <vt:lpstr>8.4 CPM and PERT</vt:lpstr>
      <vt:lpstr>Slide 13</vt:lpstr>
      <vt:lpstr>CPM</vt:lpstr>
      <vt:lpstr>Early Event Times </vt:lpstr>
      <vt:lpstr>CPM</vt:lpstr>
      <vt:lpstr>Late Event Times </vt:lpstr>
      <vt:lpstr>Total Float (of an activity)</vt:lpstr>
      <vt:lpstr>Free Float</vt:lpstr>
      <vt:lpstr>CPM</vt:lpstr>
      <vt:lpstr>Using an LP for CPM</vt:lpstr>
      <vt:lpstr>Try</vt:lpstr>
      <vt:lpstr>Crashing the Project</vt:lpstr>
      <vt:lpstr>Some Probability</vt:lpstr>
      <vt:lpstr>Normal Distribution</vt:lpstr>
      <vt:lpstr> Program Evaluation and Review Technique  (PERT)</vt:lpstr>
      <vt:lpstr>Activities on Dinner Party Critical Path</vt:lpstr>
      <vt:lpstr>Two ways to Calculate  the Probability</vt:lpstr>
      <vt:lpstr>8.6 Minimal Spanning Tree</vt:lpstr>
      <vt:lpstr> </vt:lpstr>
      <vt:lpstr>Problem8.4 5a</vt:lpstr>
    </vt:vector>
  </TitlesOfParts>
  <Company>wells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305 2008</dc:title>
  <dc:creator>carol shilepsky</dc:creator>
  <cp:lastModifiedBy>carol shilepsky</cp:lastModifiedBy>
  <cp:revision>58</cp:revision>
  <dcterms:created xsi:type="dcterms:W3CDTF">2008-10-19T14:47:04Z</dcterms:created>
  <dcterms:modified xsi:type="dcterms:W3CDTF">2008-10-29T13:03:47Z</dcterms:modified>
</cp:coreProperties>
</file>